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0" r:id="rId2"/>
  </p:sldMasterIdLst>
  <p:notesMasterIdLst>
    <p:notesMasterId r:id="rId21"/>
  </p:notesMasterIdLst>
  <p:handoutMasterIdLst>
    <p:handoutMasterId r:id="rId22"/>
  </p:handoutMasterIdLst>
  <p:sldIdLst>
    <p:sldId id="256" r:id="rId3"/>
    <p:sldId id="376" r:id="rId4"/>
    <p:sldId id="400" r:id="rId5"/>
    <p:sldId id="383" r:id="rId6"/>
    <p:sldId id="307" r:id="rId7"/>
    <p:sldId id="372" r:id="rId8"/>
    <p:sldId id="375" r:id="rId9"/>
    <p:sldId id="380" r:id="rId10"/>
    <p:sldId id="381" r:id="rId11"/>
    <p:sldId id="394" r:id="rId12"/>
    <p:sldId id="378" r:id="rId13"/>
    <p:sldId id="402" r:id="rId14"/>
    <p:sldId id="379" r:id="rId15"/>
    <p:sldId id="373" r:id="rId16"/>
    <p:sldId id="396" r:id="rId17"/>
    <p:sldId id="397" r:id="rId18"/>
    <p:sldId id="384" r:id="rId19"/>
    <p:sldId id="273" r:id="rId20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o Beridze" initials="Nato" lastIdx="1" clrIdx="0">
    <p:extLst>
      <p:ext uri="{19B8F6BF-5375-455C-9EA6-DF929625EA0E}">
        <p15:presenceInfo xmlns:p15="http://schemas.microsoft.com/office/powerpoint/2012/main" userId="a03333c93ec864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 snapToGrid="0">
      <p:cViewPr varScale="1">
        <p:scale>
          <a:sx n="110" d="100"/>
          <a:sy n="110" d="100"/>
        </p:scale>
        <p:origin x="7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B83754-425C-47B0-B4A9-411F5AB89364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9E72FA-1596-43D3-94AB-6C86286FF903}">
      <dgm:prSet phldrT="[Text]" custT="1"/>
      <dgm:spPr/>
      <dgm:t>
        <a:bodyPr/>
        <a:lstStyle/>
        <a:p>
          <a:r>
            <a:rPr lang="ka-GE" sz="1600" dirty="0" smtClean="0"/>
            <a:t>შემსყიდველი ორგანიზაცია</a:t>
          </a:r>
          <a:endParaRPr lang="en-US" sz="1600" dirty="0"/>
        </a:p>
      </dgm:t>
    </dgm:pt>
    <dgm:pt modelId="{3DD157B3-A116-40EE-ADEE-61F4D6F57154}" type="parTrans" cxnId="{E2FDCE8B-7884-471D-BDC5-F33D60E323D3}">
      <dgm:prSet/>
      <dgm:spPr/>
      <dgm:t>
        <a:bodyPr/>
        <a:lstStyle/>
        <a:p>
          <a:endParaRPr lang="en-US"/>
        </a:p>
      </dgm:t>
    </dgm:pt>
    <dgm:pt modelId="{B9F34E98-B39A-4571-80D5-68AD4950D07A}" type="sibTrans" cxnId="{E2FDCE8B-7884-471D-BDC5-F33D60E323D3}">
      <dgm:prSet/>
      <dgm:spPr/>
      <dgm:t>
        <a:bodyPr/>
        <a:lstStyle/>
        <a:p>
          <a:endParaRPr lang="en-US"/>
        </a:p>
      </dgm:t>
    </dgm:pt>
    <dgm:pt modelId="{6079730D-ED3F-4640-9B9F-0B366CFB9F9F}">
      <dgm:prSet phldrT="[Text]" custT="1"/>
      <dgm:spPr/>
      <dgm:t>
        <a:bodyPr/>
        <a:lstStyle/>
        <a:p>
          <a:r>
            <a:rPr lang="ka-GE" sz="1600" dirty="0" smtClean="0"/>
            <a:t>სახელმწიფო, ავტონომიური რესპუბლიკის ან მუნიციპალიტეტის ორგანო</a:t>
          </a:r>
          <a:endParaRPr lang="en-US" sz="1600" dirty="0"/>
        </a:p>
      </dgm:t>
    </dgm:pt>
    <dgm:pt modelId="{DFC9D0AE-FC7B-43AB-94C2-F335662FE654}" type="parTrans" cxnId="{B5263A1E-0184-4A0E-8D92-AF0FA0DFEB00}">
      <dgm:prSet custT="1"/>
      <dgm:spPr/>
      <dgm:t>
        <a:bodyPr/>
        <a:lstStyle/>
        <a:p>
          <a:endParaRPr lang="en-US" sz="1600"/>
        </a:p>
      </dgm:t>
    </dgm:pt>
    <dgm:pt modelId="{5A10F8EE-4741-4F52-A6C7-7A391A4EF3BF}" type="sibTrans" cxnId="{B5263A1E-0184-4A0E-8D92-AF0FA0DFEB00}">
      <dgm:prSet/>
      <dgm:spPr/>
      <dgm:t>
        <a:bodyPr/>
        <a:lstStyle/>
        <a:p>
          <a:endParaRPr lang="en-US"/>
        </a:p>
      </dgm:t>
    </dgm:pt>
    <dgm:pt modelId="{C8F37F58-1B1A-4B94-A8D2-406F807BD296}">
      <dgm:prSet phldrT="[Text]" custT="1"/>
      <dgm:spPr/>
      <dgm:t>
        <a:bodyPr/>
        <a:lstStyle/>
        <a:p>
          <a:r>
            <a:rPr lang="ka-GE" sz="1600" dirty="0" smtClean="0"/>
            <a:t>საჯარო სამართლის იურიდიული პირი (გარდა კონკრეტული წევრობაზე დაფუძნებული სსიპ-ისა)</a:t>
          </a:r>
          <a:endParaRPr lang="en-US" sz="1600" dirty="0"/>
        </a:p>
      </dgm:t>
    </dgm:pt>
    <dgm:pt modelId="{702AE8A7-EB38-4156-94EB-F85BA5767A4E}" type="parTrans" cxnId="{A373C221-AED7-4FC3-A0FE-29FD1E2A5B1E}">
      <dgm:prSet custT="1"/>
      <dgm:spPr/>
      <dgm:t>
        <a:bodyPr/>
        <a:lstStyle/>
        <a:p>
          <a:endParaRPr lang="en-US" sz="1600"/>
        </a:p>
      </dgm:t>
    </dgm:pt>
    <dgm:pt modelId="{85F2FE28-C803-4F23-9ED9-9AC2958509B7}" type="sibTrans" cxnId="{A373C221-AED7-4FC3-A0FE-29FD1E2A5B1E}">
      <dgm:prSet/>
      <dgm:spPr/>
      <dgm:t>
        <a:bodyPr/>
        <a:lstStyle/>
        <a:p>
          <a:endParaRPr lang="en-US"/>
        </a:p>
      </dgm:t>
    </dgm:pt>
    <dgm:pt modelId="{BBA015CC-E94F-44E3-A50F-4C87A7263D63}">
      <dgm:prSet phldrT="[Text]" custT="1"/>
      <dgm:spPr/>
      <dgm:t>
        <a:bodyPr/>
        <a:lstStyle/>
        <a:p>
          <a:r>
            <a:rPr lang="ka-GE" sz="1600" dirty="0" smtClean="0"/>
            <a:t>საწარმო, რომელზეც შემსყიდველ ორგანიზაციას აქვს მნიშვნელოვანი გავლენა</a:t>
          </a:r>
          <a:endParaRPr lang="en-US" sz="1600" dirty="0"/>
        </a:p>
      </dgm:t>
    </dgm:pt>
    <dgm:pt modelId="{350ED321-F131-4F2F-BB8D-703716B91211}" type="parTrans" cxnId="{F068D1FA-B28A-4008-AC13-6A924E1F6B08}">
      <dgm:prSet custT="1"/>
      <dgm:spPr/>
      <dgm:t>
        <a:bodyPr/>
        <a:lstStyle/>
        <a:p>
          <a:endParaRPr lang="en-US" sz="1600"/>
        </a:p>
      </dgm:t>
    </dgm:pt>
    <dgm:pt modelId="{4D680D57-643F-4427-8488-8E890B531485}" type="sibTrans" cxnId="{F068D1FA-B28A-4008-AC13-6A924E1F6B08}">
      <dgm:prSet/>
      <dgm:spPr/>
      <dgm:t>
        <a:bodyPr/>
        <a:lstStyle/>
        <a:p>
          <a:endParaRPr lang="en-US"/>
        </a:p>
      </dgm:t>
    </dgm:pt>
    <dgm:pt modelId="{79BE326A-36B5-40DC-95AB-F4E16AE89CB6}">
      <dgm:prSet custT="1"/>
      <dgm:spPr/>
      <dgm:t>
        <a:bodyPr/>
        <a:lstStyle/>
        <a:p>
          <a:r>
            <a:rPr lang="ka-GE" sz="1600" dirty="0" smtClean="0"/>
            <a:t>პირი ან ორგანო, რომელიც:</a:t>
          </a:r>
          <a:endParaRPr lang="en-US" sz="1600" dirty="0"/>
        </a:p>
      </dgm:t>
    </dgm:pt>
    <dgm:pt modelId="{2B4DA67F-1F9A-4A7A-A696-BB7A748AFF5C}" type="parTrans" cxnId="{A1382A47-EEE6-47D7-B17A-B677A640D5C5}">
      <dgm:prSet/>
      <dgm:spPr/>
      <dgm:t>
        <a:bodyPr/>
        <a:lstStyle/>
        <a:p>
          <a:endParaRPr lang="en-US"/>
        </a:p>
      </dgm:t>
    </dgm:pt>
    <dgm:pt modelId="{33662B6D-3014-432D-AA93-490B65C02FD9}" type="sibTrans" cxnId="{A1382A47-EEE6-47D7-B17A-B677A640D5C5}">
      <dgm:prSet/>
      <dgm:spPr/>
      <dgm:t>
        <a:bodyPr/>
        <a:lstStyle/>
        <a:p>
          <a:endParaRPr lang="en-US"/>
        </a:p>
      </dgm:t>
    </dgm:pt>
    <dgm:pt modelId="{57068331-4E15-4515-A993-E3EC6BDB7B35}" type="pres">
      <dgm:prSet presAssocID="{83B83754-425C-47B0-B4A9-411F5AB8936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DC0088-EDAE-44F6-B83F-314581CC7ABB}" type="pres">
      <dgm:prSet presAssocID="{689E72FA-1596-43D3-94AB-6C86286FF903}" presName="centerShape" presStyleLbl="node0" presStyleIdx="0" presStyleCnt="1" custScaleX="135058" custScaleY="82723" custLinFactNeighborX="-16192" custLinFactNeighborY="1109"/>
      <dgm:spPr/>
      <dgm:t>
        <a:bodyPr/>
        <a:lstStyle/>
        <a:p>
          <a:endParaRPr lang="en-US"/>
        </a:p>
      </dgm:t>
    </dgm:pt>
    <dgm:pt modelId="{68B6F687-6AAE-42C3-9553-7279E4068439}" type="pres">
      <dgm:prSet presAssocID="{DFC9D0AE-FC7B-43AB-94C2-F335662FE654}" presName="parTrans" presStyleLbl="sibTrans2D1" presStyleIdx="0" presStyleCnt="4" custScaleX="155888"/>
      <dgm:spPr/>
      <dgm:t>
        <a:bodyPr/>
        <a:lstStyle/>
        <a:p>
          <a:endParaRPr lang="en-US"/>
        </a:p>
      </dgm:t>
    </dgm:pt>
    <dgm:pt modelId="{4DB6F0B3-B0D0-43F7-8D6B-0C7D1C2572AE}" type="pres">
      <dgm:prSet presAssocID="{DFC9D0AE-FC7B-43AB-94C2-F335662FE65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D71AEA8-BD0E-41B5-97D4-F90018422F36}" type="pres">
      <dgm:prSet presAssocID="{6079730D-ED3F-4640-9B9F-0B366CFB9F9F}" presName="node" presStyleLbl="node1" presStyleIdx="0" presStyleCnt="4" custScaleX="223988" custScaleY="87644" custRadScaleRad="100733" custRadScaleInc="45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D9DDCD-5B8F-4681-9934-4956ADE5CDC1}" type="pres">
      <dgm:prSet presAssocID="{702AE8A7-EB38-4156-94EB-F85BA5767A4E}" presName="parTrans" presStyleLbl="sibTrans2D1" presStyleIdx="1" presStyleCnt="4"/>
      <dgm:spPr/>
      <dgm:t>
        <a:bodyPr/>
        <a:lstStyle/>
        <a:p>
          <a:endParaRPr lang="en-US"/>
        </a:p>
      </dgm:t>
    </dgm:pt>
    <dgm:pt modelId="{2F397700-5421-4B30-9C87-1198140199D4}" type="pres">
      <dgm:prSet presAssocID="{702AE8A7-EB38-4156-94EB-F85BA5767A4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AB7882D8-DC04-4D1E-AB76-C2EB36FC2832}" type="pres">
      <dgm:prSet presAssocID="{C8F37F58-1B1A-4B94-A8D2-406F807BD296}" presName="node" presStyleLbl="node1" presStyleIdx="1" presStyleCnt="4" custScaleX="237454" custScaleY="118851" custRadScaleRad="153370" custRadScaleInc="-269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BB7BDC-A900-42BA-9957-AEA75C731DFB}" type="pres">
      <dgm:prSet presAssocID="{350ED321-F131-4F2F-BB8D-703716B91211}" presName="parTrans" presStyleLbl="sibTrans2D1" presStyleIdx="2" presStyleCnt="4" custScaleX="134251"/>
      <dgm:spPr/>
      <dgm:t>
        <a:bodyPr/>
        <a:lstStyle/>
        <a:p>
          <a:endParaRPr lang="en-US"/>
        </a:p>
      </dgm:t>
    </dgm:pt>
    <dgm:pt modelId="{82995C78-80DA-429B-810B-2FC96604F00C}" type="pres">
      <dgm:prSet presAssocID="{350ED321-F131-4F2F-BB8D-703716B9121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5E10898-C274-4593-9E07-DAD98625E7CF}" type="pres">
      <dgm:prSet presAssocID="{BBA015CC-E94F-44E3-A50F-4C87A7263D63}" presName="node" presStyleLbl="node1" presStyleIdx="2" presStyleCnt="4" custScaleX="244796" custScaleY="83047" custRadScaleRad="103138" custRadScaleInc="-314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9B4DA3-333E-4159-B4CD-24461851A6FD}" type="pres">
      <dgm:prSet presAssocID="{2B4DA67F-1F9A-4A7A-A696-BB7A748AFF5C}" presName="parTrans" presStyleLbl="sibTrans2D1" presStyleIdx="3" presStyleCnt="4"/>
      <dgm:spPr/>
      <dgm:t>
        <a:bodyPr/>
        <a:lstStyle/>
        <a:p>
          <a:endParaRPr lang="en-US"/>
        </a:p>
      </dgm:t>
    </dgm:pt>
    <dgm:pt modelId="{4E9D4200-1066-49FA-81E3-696BAC0861E0}" type="pres">
      <dgm:prSet presAssocID="{2B4DA67F-1F9A-4A7A-A696-BB7A748AFF5C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14F3ED6B-3751-41BC-BB74-6A5C8A5E227E}" type="pres">
      <dgm:prSet presAssocID="{79BE326A-36B5-40DC-95AB-F4E16AE89CB6}" presName="node" presStyleLbl="node1" presStyleIdx="3" presStyleCnt="4" custScaleX="181645" custScaleY="69349" custRadScaleRad="191220" custRadScaleInc="35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3B8D43-C8C7-42FF-8F93-FF27C63C7A29}" type="presOf" srcId="{689E72FA-1596-43D3-94AB-6C86286FF903}" destId="{4ADC0088-EDAE-44F6-B83F-314581CC7ABB}" srcOrd="0" destOrd="0" presId="urn:microsoft.com/office/officeart/2005/8/layout/radial5"/>
    <dgm:cxn modelId="{A373C221-AED7-4FC3-A0FE-29FD1E2A5B1E}" srcId="{689E72FA-1596-43D3-94AB-6C86286FF903}" destId="{C8F37F58-1B1A-4B94-A8D2-406F807BD296}" srcOrd="1" destOrd="0" parTransId="{702AE8A7-EB38-4156-94EB-F85BA5767A4E}" sibTransId="{85F2FE28-C803-4F23-9ED9-9AC2958509B7}"/>
    <dgm:cxn modelId="{F068D1FA-B28A-4008-AC13-6A924E1F6B08}" srcId="{689E72FA-1596-43D3-94AB-6C86286FF903}" destId="{BBA015CC-E94F-44E3-A50F-4C87A7263D63}" srcOrd="2" destOrd="0" parTransId="{350ED321-F131-4F2F-BB8D-703716B91211}" sibTransId="{4D680D57-643F-4427-8488-8E890B531485}"/>
    <dgm:cxn modelId="{E2FDCE8B-7884-471D-BDC5-F33D60E323D3}" srcId="{83B83754-425C-47B0-B4A9-411F5AB89364}" destId="{689E72FA-1596-43D3-94AB-6C86286FF903}" srcOrd="0" destOrd="0" parTransId="{3DD157B3-A116-40EE-ADEE-61F4D6F57154}" sibTransId="{B9F34E98-B39A-4571-80D5-68AD4950D07A}"/>
    <dgm:cxn modelId="{EDC9011C-7DC2-4F54-A61E-6D7E4B5231C5}" type="presOf" srcId="{C8F37F58-1B1A-4B94-A8D2-406F807BD296}" destId="{AB7882D8-DC04-4D1E-AB76-C2EB36FC2832}" srcOrd="0" destOrd="0" presId="urn:microsoft.com/office/officeart/2005/8/layout/radial5"/>
    <dgm:cxn modelId="{9BC314D3-6097-4A3D-8ECE-5C9F0D352F60}" type="presOf" srcId="{350ED321-F131-4F2F-BB8D-703716B91211}" destId="{82995C78-80DA-429B-810B-2FC96604F00C}" srcOrd="1" destOrd="0" presId="urn:microsoft.com/office/officeart/2005/8/layout/radial5"/>
    <dgm:cxn modelId="{9E383154-282D-4397-B4BD-919B62FCD073}" type="presOf" srcId="{2B4DA67F-1F9A-4A7A-A696-BB7A748AFF5C}" destId="{4E9D4200-1066-49FA-81E3-696BAC0861E0}" srcOrd="1" destOrd="0" presId="urn:microsoft.com/office/officeart/2005/8/layout/radial5"/>
    <dgm:cxn modelId="{6CFF9A57-D299-48B6-A2D7-4469543DC59B}" type="presOf" srcId="{6079730D-ED3F-4640-9B9F-0B366CFB9F9F}" destId="{BD71AEA8-BD0E-41B5-97D4-F90018422F36}" srcOrd="0" destOrd="0" presId="urn:microsoft.com/office/officeart/2005/8/layout/radial5"/>
    <dgm:cxn modelId="{3A354213-3BEE-4DAE-99DB-4D25E9F76BB9}" type="presOf" srcId="{BBA015CC-E94F-44E3-A50F-4C87A7263D63}" destId="{45E10898-C274-4593-9E07-DAD98625E7CF}" srcOrd="0" destOrd="0" presId="urn:microsoft.com/office/officeart/2005/8/layout/radial5"/>
    <dgm:cxn modelId="{D8A7FFDF-C44D-477A-9357-665843C87216}" type="presOf" srcId="{702AE8A7-EB38-4156-94EB-F85BA5767A4E}" destId="{EAD9DDCD-5B8F-4681-9934-4956ADE5CDC1}" srcOrd="0" destOrd="0" presId="urn:microsoft.com/office/officeart/2005/8/layout/radial5"/>
    <dgm:cxn modelId="{BFDCBC18-464C-4CDE-8EF2-55193AF5CA62}" type="presOf" srcId="{DFC9D0AE-FC7B-43AB-94C2-F335662FE654}" destId="{4DB6F0B3-B0D0-43F7-8D6B-0C7D1C2572AE}" srcOrd="1" destOrd="0" presId="urn:microsoft.com/office/officeart/2005/8/layout/radial5"/>
    <dgm:cxn modelId="{2125C0BD-C1F4-426D-8952-C1AABA9D30C5}" type="presOf" srcId="{702AE8A7-EB38-4156-94EB-F85BA5767A4E}" destId="{2F397700-5421-4B30-9C87-1198140199D4}" srcOrd="1" destOrd="0" presId="urn:microsoft.com/office/officeart/2005/8/layout/radial5"/>
    <dgm:cxn modelId="{950B976D-9D37-40E2-B5A2-51A3BE615C0E}" type="presOf" srcId="{2B4DA67F-1F9A-4A7A-A696-BB7A748AFF5C}" destId="{E99B4DA3-333E-4159-B4CD-24461851A6FD}" srcOrd="0" destOrd="0" presId="urn:microsoft.com/office/officeart/2005/8/layout/radial5"/>
    <dgm:cxn modelId="{B5263A1E-0184-4A0E-8D92-AF0FA0DFEB00}" srcId="{689E72FA-1596-43D3-94AB-6C86286FF903}" destId="{6079730D-ED3F-4640-9B9F-0B366CFB9F9F}" srcOrd="0" destOrd="0" parTransId="{DFC9D0AE-FC7B-43AB-94C2-F335662FE654}" sibTransId="{5A10F8EE-4741-4F52-A6C7-7A391A4EF3BF}"/>
    <dgm:cxn modelId="{49951BA5-6F2E-48FD-8DA5-53A028B7FBAD}" type="presOf" srcId="{350ED321-F131-4F2F-BB8D-703716B91211}" destId="{E1BB7BDC-A900-42BA-9957-AEA75C731DFB}" srcOrd="0" destOrd="0" presId="urn:microsoft.com/office/officeart/2005/8/layout/radial5"/>
    <dgm:cxn modelId="{ADAE3BC6-82B8-4D01-A233-8CBF6F2AC7D3}" type="presOf" srcId="{DFC9D0AE-FC7B-43AB-94C2-F335662FE654}" destId="{68B6F687-6AAE-42C3-9553-7279E4068439}" srcOrd="0" destOrd="0" presId="urn:microsoft.com/office/officeart/2005/8/layout/radial5"/>
    <dgm:cxn modelId="{520E3A43-B183-4C27-B3E2-02397221DA6D}" type="presOf" srcId="{79BE326A-36B5-40DC-95AB-F4E16AE89CB6}" destId="{14F3ED6B-3751-41BC-BB74-6A5C8A5E227E}" srcOrd="0" destOrd="0" presId="urn:microsoft.com/office/officeart/2005/8/layout/radial5"/>
    <dgm:cxn modelId="{46B52E8D-20C0-475C-81E9-A92547C0CD9C}" type="presOf" srcId="{83B83754-425C-47B0-B4A9-411F5AB89364}" destId="{57068331-4E15-4515-A993-E3EC6BDB7B35}" srcOrd="0" destOrd="0" presId="urn:microsoft.com/office/officeart/2005/8/layout/radial5"/>
    <dgm:cxn modelId="{A1382A47-EEE6-47D7-B17A-B677A640D5C5}" srcId="{689E72FA-1596-43D3-94AB-6C86286FF903}" destId="{79BE326A-36B5-40DC-95AB-F4E16AE89CB6}" srcOrd="3" destOrd="0" parTransId="{2B4DA67F-1F9A-4A7A-A696-BB7A748AFF5C}" sibTransId="{33662B6D-3014-432D-AA93-490B65C02FD9}"/>
    <dgm:cxn modelId="{0407DB1A-4C06-407A-BA02-AB02FF90F5D6}" type="presParOf" srcId="{57068331-4E15-4515-A993-E3EC6BDB7B35}" destId="{4ADC0088-EDAE-44F6-B83F-314581CC7ABB}" srcOrd="0" destOrd="0" presId="urn:microsoft.com/office/officeart/2005/8/layout/radial5"/>
    <dgm:cxn modelId="{8C0A6EFB-45B7-4F56-B740-7E3DB55BDB2B}" type="presParOf" srcId="{57068331-4E15-4515-A993-E3EC6BDB7B35}" destId="{68B6F687-6AAE-42C3-9553-7279E4068439}" srcOrd="1" destOrd="0" presId="urn:microsoft.com/office/officeart/2005/8/layout/radial5"/>
    <dgm:cxn modelId="{C8CFFD32-4172-4056-89E2-876E3519AB35}" type="presParOf" srcId="{68B6F687-6AAE-42C3-9553-7279E4068439}" destId="{4DB6F0B3-B0D0-43F7-8D6B-0C7D1C2572AE}" srcOrd="0" destOrd="0" presId="urn:microsoft.com/office/officeart/2005/8/layout/radial5"/>
    <dgm:cxn modelId="{5D458B07-88B5-4195-948A-AE2CC809ED9B}" type="presParOf" srcId="{57068331-4E15-4515-A993-E3EC6BDB7B35}" destId="{BD71AEA8-BD0E-41B5-97D4-F90018422F36}" srcOrd="2" destOrd="0" presId="urn:microsoft.com/office/officeart/2005/8/layout/radial5"/>
    <dgm:cxn modelId="{1F3063DC-C372-433E-9B17-2A3C269DFA61}" type="presParOf" srcId="{57068331-4E15-4515-A993-E3EC6BDB7B35}" destId="{EAD9DDCD-5B8F-4681-9934-4956ADE5CDC1}" srcOrd="3" destOrd="0" presId="urn:microsoft.com/office/officeart/2005/8/layout/radial5"/>
    <dgm:cxn modelId="{B28338C3-2127-4483-80C3-98CAAD51FAEE}" type="presParOf" srcId="{EAD9DDCD-5B8F-4681-9934-4956ADE5CDC1}" destId="{2F397700-5421-4B30-9C87-1198140199D4}" srcOrd="0" destOrd="0" presId="urn:microsoft.com/office/officeart/2005/8/layout/radial5"/>
    <dgm:cxn modelId="{110D202F-4043-47E5-A521-CB856E86F980}" type="presParOf" srcId="{57068331-4E15-4515-A993-E3EC6BDB7B35}" destId="{AB7882D8-DC04-4D1E-AB76-C2EB36FC2832}" srcOrd="4" destOrd="0" presId="urn:microsoft.com/office/officeart/2005/8/layout/radial5"/>
    <dgm:cxn modelId="{3DED6396-F1F8-4E08-8CE3-7489441D502E}" type="presParOf" srcId="{57068331-4E15-4515-A993-E3EC6BDB7B35}" destId="{E1BB7BDC-A900-42BA-9957-AEA75C731DFB}" srcOrd="5" destOrd="0" presId="urn:microsoft.com/office/officeart/2005/8/layout/radial5"/>
    <dgm:cxn modelId="{75FEA098-A48F-4B13-93CA-E2A967940EB1}" type="presParOf" srcId="{E1BB7BDC-A900-42BA-9957-AEA75C731DFB}" destId="{82995C78-80DA-429B-810B-2FC96604F00C}" srcOrd="0" destOrd="0" presId="urn:microsoft.com/office/officeart/2005/8/layout/radial5"/>
    <dgm:cxn modelId="{3E3414C3-F1FD-44CF-8A4F-12573E1DCB11}" type="presParOf" srcId="{57068331-4E15-4515-A993-E3EC6BDB7B35}" destId="{45E10898-C274-4593-9E07-DAD98625E7CF}" srcOrd="6" destOrd="0" presId="urn:microsoft.com/office/officeart/2005/8/layout/radial5"/>
    <dgm:cxn modelId="{0F719781-7D7B-46C7-AF3C-F3AA6797669E}" type="presParOf" srcId="{57068331-4E15-4515-A993-E3EC6BDB7B35}" destId="{E99B4DA3-333E-4159-B4CD-24461851A6FD}" srcOrd="7" destOrd="0" presId="urn:microsoft.com/office/officeart/2005/8/layout/radial5"/>
    <dgm:cxn modelId="{0F8BB547-65D4-4BF2-99AC-F5B95CC685EB}" type="presParOf" srcId="{E99B4DA3-333E-4159-B4CD-24461851A6FD}" destId="{4E9D4200-1066-49FA-81E3-696BAC0861E0}" srcOrd="0" destOrd="0" presId="urn:microsoft.com/office/officeart/2005/8/layout/radial5"/>
    <dgm:cxn modelId="{DDF0BBCA-F1A8-4B32-86D1-578BAC429D4E}" type="presParOf" srcId="{57068331-4E15-4515-A993-E3EC6BDB7B35}" destId="{14F3ED6B-3751-41BC-BB74-6A5C8A5E227E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3849A9-FD0A-4383-8A24-19ACCB34D816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C3D878-4C1D-4279-BE19-710141829CAF}">
      <dgm:prSet phldrT="[Text]" custT="1"/>
      <dgm:spPr/>
      <dgm:t>
        <a:bodyPr/>
        <a:lstStyle/>
        <a:p>
          <a:r>
            <a:rPr lang="ka-GE" sz="1600" b="1" dirty="0" smtClean="0"/>
            <a:t>10 000 ლარი</a:t>
          </a:r>
          <a:r>
            <a:rPr lang="en-US" sz="1600" b="1" dirty="0" smtClean="0"/>
            <a:t> </a:t>
          </a:r>
          <a:r>
            <a:rPr lang="ka-GE" sz="1600" b="1" dirty="0" smtClean="0"/>
            <a:t>– საქონელი ან მომსახურება</a:t>
          </a:r>
        </a:p>
        <a:p>
          <a:endParaRPr lang="en-US" sz="1600" dirty="0"/>
        </a:p>
      </dgm:t>
    </dgm:pt>
    <dgm:pt modelId="{A3A97059-05DA-48A4-9023-5F0316221B69}" type="parTrans" cxnId="{47D124CC-0F64-4392-979D-F0FB815D2443}">
      <dgm:prSet/>
      <dgm:spPr/>
      <dgm:t>
        <a:bodyPr/>
        <a:lstStyle/>
        <a:p>
          <a:endParaRPr lang="en-US"/>
        </a:p>
      </dgm:t>
    </dgm:pt>
    <dgm:pt modelId="{921F4009-C12E-4871-A68A-0EA9ACF10C34}" type="sibTrans" cxnId="{47D124CC-0F64-4392-979D-F0FB815D2443}">
      <dgm:prSet/>
      <dgm:spPr/>
      <dgm:t>
        <a:bodyPr/>
        <a:lstStyle/>
        <a:p>
          <a:endParaRPr lang="en-US"/>
        </a:p>
      </dgm:t>
    </dgm:pt>
    <dgm:pt modelId="{91B083C9-8C32-4E86-9A23-664F3251EE55}">
      <dgm:prSet phldrT="[Text]" custT="1"/>
      <dgm:spPr/>
      <dgm:t>
        <a:bodyPr/>
        <a:lstStyle/>
        <a:p>
          <a:r>
            <a:rPr lang="ka-GE" sz="1600" b="1" dirty="0" smtClean="0"/>
            <a:t>20 000 ლარი – სამუშაო</a:t>
          </a:r>
          <a:endParaRPr lang="en-US" sz="1600" dirty="0"/>
        </a:p>
      </dgm:t>
    </dgm:pt>
    <dgm:pt modelId="{B57005C8-FDF6-4F0E-B267-5253956E4D82}" type="parTrans" cxnId="{9AB3A923-7AC6-4F89-96B6-D17B49934CAD}">
      <dgm:prSet/>
      <dgm:spPr/>
      <dgm:t>
        <a:bodyPr/>
        <a:lstStyle/>
        <a:p>
          <a:endParaRPr lang="en-US"/>
        </a:p>
      </dgm:t>
    </dgm:pt>
    <dgm:pt modelId="{9941A679-DEA1-416B-B48E-B71B0F35F4F9}" type="sibTrans" cxnId="{9AB3A923-7AC6-4F89-96B6-D17B49934CAD}">
      <dgm:prSet/>
      <dgm:spPr/>
      <dgm:t>
        <a:bodyPr/>
        <a:lstStyle/>
        <a:p>
          <a:endParaRPr lang="en-US"/>
        </a:p>
      </dgm:t>
    </dgm:pt>
    <dgm:pt modelId="{DD10666C-99EB-4E4D-B581-03AB2B43B15A}" type="pres">
      <dgm:prSet presAssocID="{EF3849A9-FD0A-4383-8A24-19ACCB34D81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C143AB-0C74-4397-927F-078F526D2D5E}" type="pres">
      <dgm:prSet presAssocID="{EF3849A9-FD0A-4383-8A24-19ACCB34D816}" presName="ribbon" presStyleLbl="node1" presStyleIdx="0" presStyleCnt="1" custScaleX="138566" custScaleY="100000" custLinFactNeighborX="-1669" custLinFactNeighborY="-6266"/>
      <dgm:spPr/>
    </dgm:pt>
    <dgm:pt modelId="{28188451-1C83-44FC-BE2B-05BF2A18A7EF}" type="pres">
      <dgm:prSet presAssocID="{EF3849A9-FD0A-4383-8A24-19ACCB34D816}" presName="leftArrowText" presStyleLbl="node1" presStyleIdx="0" presStyleCnt="1" custScaleY="94716" custLinFactNeighborX="-31692" custLinFactNeighborY="1822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D44BC6-25D8-4059-A001-E64CF4AC0434}" type="pres">
      <dgm:prSet presAssocID="{EF3849A9-FD0A-4383-8A24-19ACCB34D816}" presName="rightArrowText" presStyleLbl="node1" presStyleIdx="0" presStyleCnt="1" custScaleX="144951" custScaleY="102384" custLinFactNeighborX="6530" custLinFactNeighborY="8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6BD953-57AF-45B0-BB93-623A58E2C113}" type="presOf" srcId="{F2C3D878-4C1D-4279-BE19-710141829CAF}" destId="{28188451-1C83-44FC-BE2B-05BF2A18A7EF}" srcOrd="0" destOrd="0" presId="urn:microsoft.com/office/officeart/2005/8/layout/arrow6"/>
    <dgm:cxn modelId="{47D124CC-0F64-4392-979D-F0FB815D2443}" srcId="{EF3849A9-FD0A-4383-8A24-19ACCB34D816}" destId="{F2C3D878-4C1D-4279-BE19-710141829CAF}" srcOrd="0" destOrd="0" parTransId="{A3A97059-05DA-48A4-9023-5F0316221B69}" sibTransId="{921F4009-C12E-4871-A68A-0EA9ACF10C34}"/>
    <dgm:cxn modelId="{9AB3A923-7AC6-4F89-96B6-D17B49934CAD}" srcId="{EF3849A9-FD0A-4383-8A24-19ACCB34D816}" destId="{91B083C9-8C32-4E86-9A23-664F3251EE55}" srcOrd="1" destOrd="0" parTransId="{B57005C8-FDF6-4F0E-B267-5253956E4D82}" sibTransId="{9941A679-DEA1-416B-B48E-B71B0F35F4F9}"/>
    <dgm:cxn modelId="{D303C501-1688-40D4-99CB-1E4A515EA458}" type="presOf" srcId="{91B083C9-8C32-4E86-9A23-664F3251EE55}" destId="{76D44BC6-25D8-4059-A001-E64CF4AC0434}" srcOrd="0" destOrd="0" presId="urn:microsoft.com/office/officeart/2005/8/layout/arrow6"/>
    <dgm:cxn modelId="{DF2D592C-27AB-4957-A43E-1BEC98737E01}" type="presOf" srcId="{EF3849A9-FD0A-4383-8A24-19ACCB34D816}" destId="{DD10666C-99EB-4E4D-B581-03AB2B43B15A}" srcOrd="0" destOrd="0" presId="urn:microsoft.com/office/officeart/2005/8/layout/arrow6"/>
    <dgm:cxn modelId="{B34FAAF0-8ABB-4AD6-8739-D58068CAF695}" type="presParOf" srcId="{DD10666C-99EB-4E4D-B581-03AB2B43B15A}" destId="{49C143AB-0C74-4397-927F-078F526D2D5E}" srcOrd="0" destOrd="0" presId="urn:microsoft.com/office/officeart/2005/8/layout/arrow6"/>
    <dgm:cxn modelId="{62A43F07-9E62-4B93-BB3F-5E5E14BEED5D}" type="presParOf" srcId="{DD10666C-99EB-4E4D-B581-03AB2B43B15A}" destId="{28188451-1C83-44FC-BE2B-05BF2A18A7EF}" srcOrd="1" destOrd="0" presId="urn:microsoft.com/office/officeart/2005/8/layout/arrow6"/>
    <dgm:cxn modelId="{08CA243B-B96B-43A8-AA09-A114D10D39F6}" type="presParOf" srcId="{DD10666C-99EB-4E4D-B581-03AB2B43B15A}" destId="{76D44BC6-25D8-4059-A001-E64CF4AC043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B74419-4A0A-478B-BC6B-1173D83678CE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83923C-4F6A-402A-8992-7D73F229F7D9}">
      <dgm:prSet phldrT="[Text]" custT="1"/>
      <dgm:spPr/>
      <dgm:t>
        <a:bodyPr/>
        <a:lstStyle/>
        <a:p>
          <a:pPr algn="just"/>
          <a:endParaRPr lang="ka-GE" sz="1600" b="1" dirty="0" smtClean="0"/>
        </a:p>
        <a:p>
          <a:pPr algn="just"/>
          <a:r>
            <a:rPr lang="ka-GE" sz="1600" b="1" dirty="0" smtClean="0"/>
            <a:t>საჯარო შესყიდვის პროცედურებს წარმართავს </a:t>
          </a:r>
          <a:r>
            <a:rPr lang="ka-GE" sz="1600" dirty="0" smtClean="0"/>
            <a:t>შემსყიდველი ორგანიზაციის საჯარო შესყიდვებთან დაკავშირებული ერთეული ან თანამდებობის პირი</a:t>
          </a:r>
          <a:endParaRPr lang="en-US" sz="1600" dirty="0"/>
        </a:p>
      </dgm:t>
    </dgm:pt>
    <dgm:pt modelId="{E207CE3A-3825-4613-BBE1-A95E647CB7FB}" type="parTrans" cxnId="{EE41E5C1-E02D-4827-BFE3-0FACED1B8DD3}">
      <dgm:prSet/>
      <dgm:spPr/>
      <dgm:t>
        <a:bodyPr/>
        <a:lstStyle/>
        <a:p>
          <a:endParaRPr lang="en-US"/>
        </a:p>
      </dgm:t>
    </dgm:pt>
    <dgm:pt modelId="{B34836D4-5342-4875-A550-E37E6C425DB9}" type="sibTrans" cxnId="{EE41E5C1-E02D-4827-BFE3-0FACED1B8DD3}">
      <dgm:prSet/>
      <dgm:spPr/>
      <dgm:t>
        <a:bodyPr/>
        <a:lstStyle/>
        <a:p>
          <a:endParaRPr lang="en-US"/>
        </a:p>
      </dgm:t>
    </dgm:pt>
    <dgm:pt modelId="{8B8ABD2F-8A15-4C58-86E8-0618BE48BDC9}">
      <dgm:prSet phldrT="[Text]" custT="1"/>
      <dgm:spPr/>
      <dgm:t>
        <a:bodyPr/>
        <a:lstStyle/>
        <a:p>
          <a:pPr algn="l"/>
          <a:endParaRPr lang="ka-GE" sz="1600" b="1" dirty="0" smtClean="0"/>
        </a:p>
        <a:p>
          <a:pPr algn="just"/>
          <a:r>
            <a:rPr lang="ka-GE" sz="1600" b="1" dirty="0" smtClean="0"/>
            <a:t>გადაწყვეტილებას იღებს </a:t>
          </a:r>
          <a:r>
            <a:rPr lang="ka-GE" sz="1600" dirty="0" smtClean="0"/>
            <a:t>ან შემსყიდველი ორგანიზაციის ხელმძღვანელი, ან მის მიერ განსაზღვრული შემსყიდველი ორგანიზაციის ხელმძღვანელის მოადგილე</a:t>
          </a:r>
          <a:endParaRPr lang="en-US" sz="1600" dirty="0"/>
        </a:p>
      </dgm:t>
    </dgm:pt>
    <dgm:pt modelId="{CEFC7206-9268-4943-8E65-DBF2DDCD7F2B}" type="parTrans" cxnId="{90B96F97-0DF1-4C9E-809D-1D284B76CAF8}">
      <dgm:prSet/>
      <dgm:spPr/>
      <dgm:t>
        <a:bodyPr/>
        <a:lstStyle/>
        <a:p>
          <a:endParaRPr lang="en-US"/>
        </a:p>
      </dgm:t>
    </dgm:pt>
    <dgm:pt modelId="{3461BD9E-59BE-44C5-9F86-ECE04574B966}" type="sibTrans" cxnId="{90B96F97-0DF1-4C9E-809D-1D284B76CAF8}">
      <dgm:prSet/>
      <dgm:spPr/>
      <dgm:t>
        <a:bodyPr/>
        <a:lstStyle/>
        <a:p>
          <a:endParaRPr lang="en-US"/>
        </a:p>
      </dgm:t>
    </dgm:pt>
    <dgm:pt modelId="{7AF4B2F0-928A-44D9-8853-751A059F49F3}" type="pres">
      <dgm:prSet presAssocID="{77B74419-4A0A-478B-BC6B-1173D83678C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186DB8E-2547-4919-B993-F427C9E8F10D}" type="pres">
      <dgm:prSet presAssocID="{6A83923C-4F6A-402A-8992-7D73F229F7D9}" presName="composite" presStyleCnt="0"/>
      <dgm:spPr/>
    </dgm:pt>
    <dgm:pt modelId="{F5897867-CD2A-406B-89B3-4017D1996FEF}" type="pres">
      <dgm:prSet presAssocID="{6A83923C-4F6A-402A-8992-7D73F229F7D9}" presName="LShape" presStyleLbl="alignNode1" presStyleIdx="0" presStyleCnt="3" custLinFactNeighborX="-36653" custLinFactNeighborY="4946"/>
      <dgm:spPr/>
    </dgm:pt>
    <dgm:pt modelId="{C4EB1575-DB58-45D6-9928-8E0B7AA1485B}" type="pres">
      <dgm:prSet presAssocID="{6A83923C-4F6A-402A-8992-7D73F229F7D9}" presName="ParentText" presStyleLbl="revTx" presStyleIdx="0" presStyleCnt="2" custScaleX="197960" custLinFactNeighborX="9179" custLinFactNeighborY="-96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A5123-598D-4AC2-A5CC-EF6F524283BB}" type="pres">
      <dgm:prSet presAssocID="{6A83923C-4F6A-402A-8992-7D73F229F7D9}" presName="Triangle" presStyleLbl="alignNode1" presStyleIdx="1" presStyleCnt="3" custFlipVert="1" custScaleX="54469" custScaleY="12558" custLinFactX="-100000" custLinFactNeighborX="-118066" custLinFactNeighborY="88709"/>
      <dgm:spPr/>
    </dgm:pt>
    <dgm:pt modelId="{D4B9C045-7422-46FB-860D-695AF6C134B6}" type="pres">
      <dgm:prSet presAssocID="{B34836D4-5342-4875-A550-E37E6C425DB9}" presName="sibTrans" presStyleCnt="0"/>
      <dgm:spPr/>
    </dgm:pt>
    <dgm:pt modelId="{EF0F6DA0-DAB9-4290-9B91-61775B213032}" type="pres">
      <dgm:prSet presAssocID="{B34836D4-5342-4875-A550-E37E6C425DB9}" presName="space" presStyleCnt="0"/>
      <dgm:spPr/>
    </dgm:pt>
    <dgm:pt modelId="{1DBFCE1C-7CEE-40FE-AF7E-8BFB3CD382F5}" type="pres">
      <dgm:prSet presAssocID="{8B8ABD2F-8A15-4C58-86E8-0618BE48BDC9}" presName="composite" presStyleCnt="0"/>
      <dgm:spPr/>
    </dgm:pt>
    <dgm:pt modelId="{AA62C0D0-6908-4E5A-9F65-97887269CF0F}" type="pres">
      <dgm:prSet presAssocID="{8B8ABD2F-8A15-4C58-86E8-0618BE48BDC9}" presName="LShape" presStyleLbl="alignNode1" presStyleIdx="2" presStyleCnt="3" custScaleX="118222" custScaleY="105573" custLinFactNeighborX="-1707" custLinFactNeighborY="28445"/>
      <dgm:spPr/>
    </dgm:pt>
    <dgm:pt modelId="{61AB2A53-EFEE-41F9-A304-B8F840C5418E}" type="pres">
      <dgm:prSet presAssocID="{8B8ABD2F-8A15-4C58-86E8-0618BE48BDC9}" presName="ParentText" presStyleLbl="revTx" presStyleIdx="1" presStyleCnt="2" custScaleX="159611" custScaleY="75337" custLinFactNeighborX="19541" custLinFactNeighborY="-53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70192A-247E-405A-B4C6-5B5873B41B60}" type="presOf" srcId="{8B8ABD2F-8A15-4C58-86E8-0618BE48BDC9}" destId="{61AB2A53-EFEE-41F9-A304-B8F840C5418E}" srcOrd="0" destOrd="0" presId="urn:microsoft.com/office/officeart/2009/3/layout/StepUpProcess"/>
    <dgm:cxn modelId="{07A17036-88B3-44DA-810F-0234F0F4DF65}" type="presOf" srcId="{77B74419-4A0A-478B-BC6B-1173D83678CE}" destId="{7AF4B2F0-928A-44D9-8853-751A059F49F3}" srcOrd="0" destOrd="0" presId="urn:microsoft.com/office/officeart/2009/3/layout/StepUpProcess"/>
    <dgm:cxn modelId="{EE41E5C1-E02D-4827-BFE3-0FACED1B8DD3}" srcId="{77B74419-4A0A-478B-BC6B-1173D83678CE}" destId="{6A83923C-4F6A-402A-8992-7D73F229F7D9}" srcOrd="0" destOrd="0" parTransId="{E207CE3A-3825-4613-BBE1-A95E647CB7FB}" sibTransId="{B34836D4-5342-4875-A550-E37E6C425DB9}"/>
    <dgm:cxn modelId="{658D8C65-E872-4B9A-A150-D49D156ECEDB}" type="presOf" srcId="{6A83923C-4F6A-402A-8992-7D73F229F7D9}" destId="{C4EB1575-DB58-45D6-9928-8E0B7AA1485B}" srcOrd="0" destOrd="0" presId="urn:microsoft.com/office/officeart/2009/3/layout/StepUpProcess"/>
    <dgm:cxn modelId="{90B96F97-0DF1-4C9E-809D-1D284B76CAF8}" srcId="{77B74419-4A0A-478B-BC6B-1173D83678CE}" destId="{8B8ABD2F-8A15-4C58-86E8-0618BE48BDC9}" srcOrd="1" destOrd="0" parTransId="{CEFC7206-9268-4943-8E65-DBF2DDCD7F2B}" sibTransId="{3461BD9E-59BE-44C5-9F86-ECE04574B966}"/>
    <dgm:cxn modelId="{5A7129C0-D779-4557-A62F-351C01AC3BBE}" type="presParOf" srcId="{7AF4B2F0-928A-44D9-8853-751A059F49F3}" destId="{9186DB8E-2547-4919-B993-F427C9E8F10D}" srcOrd="0" destOrd="0" presId="urn:microsoft.com/office/officeart/2009/3/layout/StepUpProcess"/>
    <dgm:cxn modelId="{2D6B61D2-C3DC-48C4-AA0C-EE734B5C531C}" type="presParOf" srcId="{9186DB8E-2547-4919-B993-F427C9E8F10D}" destId="{F5897867-CD2A-406B-89B3-4017D1996FEF}" srcOrd="0" destOrd="0" presId="urn:microsoft.com/office/officeart/2009/3/layout/StepUpProcess"/>
    <dgm:cxn modelId="{ACF9CFDB-DD0D-493C-B71B-9BFDF2249697}" type="presParOf" srcId="{9186DB8E-2547-4919-B993-F427C9E8F10D}" destId="{C4EB1575-DB58-45D6-9928-8E0B7AA1485B}" srcOrd="1" destOrd="0" presId="urn:microsoft.com/office/officeart/2009/3/layout/StepUpProcess"/>
    <dgm:cxn modelId="{74F4AC53-E331-446D-8D11-4F345FBCC84A}" type="presParOf" srcId="{9186DB8E-2547-4919-B993-F427C9E8F10D}" destId="{9B8A5123-598D-4AC2-A5CC-EF6F524283BB}" srcOrd="2" destOrd="0" presId="urn:microsoft.com/office/officeart/2009/3/layout/StepUpProcess"/>
    <dgm:cxn modelId="{CD3FAB3B-ED01-4930-8FC0-C68F81E30D06}" type="presParOf" srcId="{7AF4B2F0-928A-44D9-8853-751A059F49F3}" destId="{D4B9C045-7422-46FB-860D-695AF6C134B6}" srcOrd="1" destOrd="0" presId="urn:microsoft.com/office/officeart/2009/3/layout/StepUpProcess"/>
    <dgm:cxn modelId="{3B92C484-FA26-40CE-807A-FD4BF722F744}" type="presParOf" srcId="{D4B9C045-7422-46FB-860D-695AF6C134B6}" destId="{EF0F6DA0-DAB9-4290-9B91-61775B213032}" srcOrd="0" destOrd="0" presId="urn:microsoft.com/office/officeart/2009/3/layout/StepUpProcess"/>
    <dgm:cxn modelId="{D3CA9486-CB72-4F44-9989-F78775ED3088}" type="presParOf" srcId="{7AF4B2F0-928A-44D9-8853-751A059F49F3}" destId="{1DBFCE1C-7CEE-40FE-AF7E-8BFB3CD382F5}" srcOrd="2" destOrd="0" presId="urn:microsoft.com/office/officeart/2009/3/layout/StepUpProcess"/>
    <dgm:cxn modelId="{BE3F64D0-B1BA-4966-95BC-302D7877AA71}" type="presParOf" srcId="{1DBFCE1C-7CEE-40FE-AF7E-8BFB3CD382F5}" destId="{AA62C0D0-6908-4E5A-9F65-97887269CF0F}" srcOrd="0" destOrd="0" presId="urn:microsoft.com/office/officeart/2009/3/layout/StepUpProcess"/>
    <dgm:cxn modelId="{9A75CC3A-818B-4F19-87C4-378529FC108D}" type="presParOf" srcId="{1DBFCE1C-7CEE-40FE-AF7E-8BFB3CD382F5}" destId="{61AB2A53-EFEE-41F9-A304-B8F840C5418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AD4301-E02D-40BB-8F24-CD3FC2429929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638584-5AD9-4543-982F-422B0B325C6A}">
      <dgm:prSet phldrT="[Text]" custT="1"/>
      <dgm:spPr/>
      <dgm:t>
        <a:bodyPr/>
        <a:lstStyle/>
        <a:p>
          <a:r>
            <a:rPr lang="ka-GE" sz="1800" dirty="0" smtClean="0"/>
            <a:t>საჯარო შესყიდვის ინსტრუმენტები</a:t>
          </a:r>
          <a:endParaRPr lang="en-US" sz="1800" dirty="0"/>
        </a:p>
      </dgm:t>
    </dgm:pt>
    <dgm:pt modelId="{99364982-B333-403A-A3FE-711CBB3CF689}" type="parTrans" cxnId="{22DB1537-DF08-46F1-A0B9-139B678E4B0A}">
      <dgm:prSet/>
      <dgm:spPr/>
      <dgm:t>
        <a:bodyPr/>
        <a:lstStyle/>
        <a:p>
          <a:endParaRPr lang="en-US"/>
        </a:p>
      </dgm:t>
    </dgm:pt>
    <dgm:pt modelId="{14B0C7AE-2151-409C-B197-AEDAB32A2DC5}" type="sibTrans" cxnId="{22DB1537-DF08-46F1-A0B9-139B678E4B0A}">
      <dgm:prSet/>
      <dgm:spPr/>
      <dgm:t>
        <a:bodyPr/>
        <a:lstStyle/>
        <a:p>
          <a:endParaRPr lang="en-US"/>
        </a:p>
      </dgm:t>
    </dgm:pt>
    <dgm:pt modelId="{7D07F812-C063-44AF-9DA9-A14B24728463}">
      <dgm:prSet phldrT="[Text]" custT="1"/>
      <dgm:spPr/>
      <dgm:t>
        <a:bodyPr/>
        <a:lstStyle/>
        <a:p>
          <a:r>
            <a:rPr lang="ka-GE" sz="1800" dirty="0" smtClean="0"/>
            <a:t>ჩარჩო შეთანხმება</a:t>
          </a:r>
          <a:endParaRPr lang="en-US" sz="1800" dirty="0"/>
        </a:p>
      </dgm:t>
    </dgm:pt>
    <dgm:pt modelId="{A7B3632E-CB11-420D-A18B-F8B114757103}" type="parTrans" cxnId="{CF313103-F44C-42C0-99FD-BC0009FFF7EB}">
      <dgm:prSet/>
      <dgm:spPr/>
      <dgm:t>
        <a:bodyPr/>
        <a:lstStyle/>
        <a:p>
          <a:endParaRPr lang="en-US"/>
        </a:p>
      </dgm:t>
    </dgm:pt>
    <dgm:pt modelId="{5B184C83-BEAC-408D-861B-B624D6F80F1E}" type="sibTrans" cxnId="{CF313103-F44C-42C0-99FD-BC0009FFF7EB}">
      <dgm:prSet/>
      <dgm:spPr/>
      <dgm:t>
        <a:bodyPr/>
        <a:lstStyle/>
        <a:p>
          <a:endParaRPr lang="en-US"/>
        </a:p>
      </dgm:t>
    </dgm:pt>
    <dgm:pt modelId="{28A50849-588B-4223-BC3F-96E1EA032C2D}">
      <dgm:prSet phldrT="[Text]" custT="1"/>
      <dgm:spPr/>
      <dgm:t>
        <a:bodyPr/>
        <a:lstStyle/>
        <a:p>
          <a:r>
            <a:rPr lang="ka-GE" sz="1800" dirty="0" smtClean="0"/>
            <a:t>დინამიკური შესყიდვის სისტემა</a:t>
          </a:r>
          <a:endParaRPr lang="en-US" sz="1800" dirty="0"/>
        </a:p>
      </dgm:t>
    </dgm:pt>
    <dgm:pt modelId="{72AB463F-62D2-47F3-BAF6-01A24A6B157C}" type="parTrans" cxnId="{C47CE58C-6CE1-48A5-9D5B-01170900F959}">
      <dgm:prSet/>
      <dgm:spPr/>
      <dgm:t>
        <a:bodyPr/>
        <a:lstStyle/>
        <a:p>
          <a:endParaRPr lang="en-US"/>
        </a:p>
      </dgm:t>
    </dgm:pt>
    <dgm:pt modelId="{6138E3C8-7854-4A59-B98D-E6F878AA7041}" type="sibTrans" cxnId="{C47CE58C-6CE1-48A5-9D5B-01170900F959}">
      <dgm:prSet/>
      <dgm:spPr/>
      <dgm:t>
        <a:bodyPr/>
        <a:lstStyle/>
        <a:p>
          <a:endParaRPr lang="en-US"/>
        </a:p>
      </dgm:t>
    </dgm:pt>
    <dgm:pt modelId="{38FA2869-3DE4-40CE-801F-D541765E7C35}">
      <dgm:prSet phldrT="[Text]" custT="1"/>
      <dgm:spPr/>
      <dgm:t>
        <a:bodyPr/>
        <a:lstStyle/>
        <a:p>
          <a:r>
            <a:rPr lang="ka-GE" sz="1800" dirty="0" smtClean="0"/>
            <a:t>ელექტრონული კატალოგი</a:t>
          </a:r>
          <a:endParaRPr lang="en-US" sz="1800" dirty="0"/>
        </a:p>
      </dgm:t>
    </dgm:pt>
    <dgm:pt modelId="{9D78E211-4D15-4E97-8E41-623AC2BFB6F3}" type="parTrans" cxnId="{F6430248-9044-4945-9848-6B45E5BC55B7}">
      <dgm:prSet/>
      <dgm:spPr/>
      <dgm:t>
        <a:bodyPr/>
        <a:lstStyle/>
        <a:p>
          <a:endParaRPr lang="en-US"/>
        </a:p>
      </dgm:t>
    </dgm:pt>
    <dgm:pt modelId="{4E0E7289-60AA-4149-A91B-4C2417085159}" type="sibTrans" cxnId="{F6430248-9044-4945-9848-6B45E5BC55B7}">
      <dgm:prSet/>
      <dgm:spPr/>
      <dgm:t>
        <a:bodyPr/>
        <a:lstStyle/>
        <a:p>
          <a:endParaRPr lang="en-US"/>
        </a:p>
      </dgm:t>
    </dgm:pt>
    <dgm:pt modelId="{84DD682F-F389-4F3D-A4BD-7F5EB419C2F5}">
      <dgm:prSet phldrT="[Text]" custT="1"/>
      <dgm:spPr/>
      <dgm:t>
        <a:bodyPr/>
        <a:lstStyle/>
        <a:p>
          <a:r>
            <a:rPr lang="ka-GE" sz="1800" dirty="0" smtClean="0"/>
            <a:t>ელექტრონული </a:t>
          </a:r>
          <a:r>
            <a:rPr lang="ka-GE" sz="1800" noProof="1" smtClean="0"/>
            <a:t>რევერსული</a:t>
          </a:r>
          <a:r>
            <a:rPr lang="ka-GE" sz="1800" dirty="0" smtClean="0"/>
            <a:t> აუქციონი</a:t>
          </a:r>
          <a:endParaRPr lang="en-US" sz="1800" dirty="0"/>
        </a:p>
      </dgm:t>
    </dgm:pt>
    <dgm:pt modelId="{4D7153EC-FB5A-44F0-9233-84A8C3032DBA}" type="parTrans" cxnId="{8EF01F22-F857-4D8A-9244-E576F416B299}">
      <dgm:prSet/>
      <dgm:spPr/>
      <dgm:t>
        <a:bodyPr/>
        <a:lstStyle/>
        <a:p>
          <a:endParaRPr lang="en-US"/>
        </a:p>
      </dgm:t>
    </dgm:pt>
    <dgm:pt modelId="{F1A6D9F4-71E6-48CF-8BAA-A84FEACC74F8}" type="sibTrans" cxnId="{8EF01F22-F857-4D8A-9244-E576F416B299}">
      <dgm:prSet/>
      <dgm:spPr/>
      <dgm:t>
        <a:bodyPr/>
        <a:lstStyle/>
        <a:p>
          <a:endParaRPr lang="en-US"/>
        </a:p>
      </dgm:t>
    </dgm:pt>
    <dgm:pt modelId="{8EFBA5C2-B23F-4768-B8F3-8294A34A3AB9}" type="pres">
      <dgm:prSet presAssocID="{11AD4301-E02D-40BB-8F24-CD3FC242992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C93CDF-7F3B-4EC2-923B-8CAFD278CCB0}" type="pres">
      <dgm:prSet presAssocID="{74638584-5AD9-4543-982F-422B0B325C6A}" presName="centerShape" presStyleLbl="node0" presStyleIdx="0" presStyleCnt="1" custScaleX="133070" custLinFactNeighborX="3561" custLinFactNeighborY="-548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18FB0D4-AA98-40FC-AF4F-AB74DC432756}" type="pres">
      <dgm:prSet presAssocID="{7D07F812-C063-44AF-9DA9-A14B24728463}" presName="node" presStyleLbl="node1" presStyleIdx="0" presStyleCnt="4" custScaleX="160268" custScaleY="78255" custRadScaleRad="107136" custRadScaleInc="-7835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EFB2E7A6-324F-4E34-A145-577D82DF14A3}" type="pres">
      <dgm:prSet presAssocID="{7D07F812-C063-44AF-9DA9-A14B24728463}" presName="dummy" presStyleCnt="0"/>
      <dgm:spPr/>
    </dgm:pt>
    <dgm:pt modelId="{99A4A13A-243F-4E15-8A1E-41501B2E20D8}" type="pres">
      <dgm:prSet presAssocID="{5B184C83-BEAC-408D-861B-B624D6F80F1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2D91877A-4B17-4F58-9766-A57C902E0756}" type="pres">
      <dgm:prSet presAssocID="{28A50849-588B-4223-BC3F-96E1EA032C2D}" presName="node" presStyleLbl="node1" presStyleIdx="1" presStyleCnt="4" custScaleX="198953" custScaleY="93508" custRadScaleRad="148851" custRadScaleInc="-6293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EB45F574-D1EE-49FF-98D2-67E47E8ACFEA}" type="pres">
      <dgm:prSet presAssocID="{28A50849-588B-4223-BC3F-96E1EA032C2D}" presName="dummy" presStyleCnt="0"/>
      <dgm:spPr/>
    </dgm:pt>
    <dgm:pt modelId="{0DC36E23-A062-4849-A378-3F7947679690}" type="pres">
      <dgm:prSet presAssocID="{6138E3C8-7854-4A59-B98D-E6F878AA7041}" presName="sibTrans" presStyleLbl="sibTrans2D1" presStyleIdx="1" presStyleCnt="4"/>
      <dgm:spPr/>
      <dgm:t>
        <a:bodyPr/>
        <a:lstStyle/>
        <a:p>
          <a:endParaRPr lang="en-US"/>
        </a:p>
      </dgm:t>
    </dgm:pt>
    <dgm:pt modelId="{C2FD04F6-B8E9-4776-A3AE-51B87D020EE8}" type="pres">
      <dgm:prSet presAssocID="{38FA2869-3DE4-40CE-801F-D541765E7C35}" presName="node" presStyleLbl="node1" presStyleIdx="2" presStyleCnt="4" custScaleX="181117" custScaleY="79104" custRadScaleRad="99634" custRadScaleInc="-11539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50BEFAAE-B16A-438F-A22E-B57DE92A93CB}" type="pres">
      <dgm:prSet presAssocID="{38FA2869-3DE4-40CE-801F-D541765E7C35}" presName="dummy" presStyleCnt="0"/>
      <dgm:spPr/>
    </dgm:pt>
    <dgm:pt modelId="{42D750BB-77D8-40DF-AFB8-A7FD440B6A61}" type="pres">
      <dgm:prSet presAssocID="{4E0E7289-60AA-4149-A91B-4C2417085159}" presName="sibTrans" presStyleLbl="sibTrans2D1" presStyleIdx="2" presStyleCnt="4"/>
      <dgm:spPr/>
      <dgm:t>
        <a:bodyPr/>
        <a:lstStyle/>
        <a:p>
          <a:endParaRPr lang="en-US"/>
        </a:p>
      </dgm:t>
    </dgm:pt>
    <dgm:pt modelId="{8548B33C-1789-4F03-A470-70D21CED77AD}" type="pres">
      <dgm:prSet presAssocID="{84DD682F-F389-4F3D-A4BD-7F5EB419C2F5}" presName="node" presStyleLbl="node1" presStyleIdx="3" presStyleCnt="4" custScaleX="224521" custScaleY="98068" custRadScaleRad="148313" custRadScaleInc="6453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86A34CE3-DBB9-462F-A29C-487D33521A34}" type="pres">
      <dgm:prSet presAssocID="{84DD682F-F389-4F3D-A4BD-7F5EB419C2F5}" presName="dummy" presStyleCnt="0"/>
      <dgm:spPr/>
    </dgm:pt>
    <dgm:pt modelId="{FF7A65E7-3D8C-438F-AAE3-FF6564948373}" type="pres">
      <dgm:prSet presAssocID="{F1A6D9F4-71E6-48CF-8BAA-A84FEACC74F8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6430248-9044-4945-9848-6B45E5BC55B7}" srcId="{74638584-5AD9-4543-982F-422B0B325C6A}" destId="{38FA2869-3DE4-40CE-801F-D541765E7C35}" srcOrd="2" destOrd="0" parTransId="{9D78E211-4D15-4E97-8E41-623AC2BFB6F3}" sibTransId="{4E0E7289-60AA-4149-A91B-4C2417085159}"/>
    <dgm:cxn modelId="{8EF01F22-F857-4D8A-9244-E576F416B299}" srcId="{74638584-5AD9-4543-982F-422B0B325C6A}" destId="{84DD682F-F389-4F3D-A4BD-7F5EB419C2F5}" srcOrd="3" destOrd="0" parTransId="{4D7153EC-FB5A-44F0-9233-84A8C3032DBA}" sibTransId="{F1A6D9F4-71E6-48CF-8BAA-A84FEACC74F8}"/>
    <dgm:cxn modelId="{22DB1537-DF08-46F1-A0B9-139B678E4B0A}" srcId="{11AD4301-E02D-40BB-8F24-CD3FC2429929}" destId="{74638584-5AD9-4543-982F-422B0B325C6A}" srcOrd="0" destOrd="0" parTransId="{99364982-B333-403A-A3FE-711CBB3CF689}" sibTransId="{14B0C7AE-2151-409C-B197-AEDAB32A2DC5}"/>
    <dgm:cxn modelId="{B2768F88-9159-43FE-AA03-BB703F7DC346}" type="presOf" srcId="{11AD4301-E02D-40BB-8F24-CD3FC2429929}" destId="{8EFBA5C2-B23F-4768-B8F3-8294A34A3AB9}" srcOrd="0" destOrd="0" presId="urn:microsoft.com/office/officeart/2005/8/layout/radial6"/>
    <dgm:cxn modelId="{CBE01086-73C1-4854-B07D-774499246DA8}" type="presOf" srcId="{6138E3C8-7854-4A59-B98D-E6F878AA7041}" destId="{0DC36E23-A062-4849-A378-3F7947679690}" srcOrd="0" destOrd="0" presId="urn:microsoft.com/office/officeart/2005/8/layout/radial6"/>
    <dgm:cxn modelId="{D4E50A02-01C1-4FDA-81AC-437A566F6296}" type="presOf" srcId="{84DD682F-F389-4F3D-A4BD-7F5EB419C2F5}" destId="{8548B33C-1789-4F03-A470-70D21CED77AD}" srcOrd="0" destOrd="0" presId="urn:microsoft.com/office/officeart/2005/8/layout/radial6"/>
    <dgm:cxn modelId="{BD04FFDC-35BE-4EB6-9ECB-1E5A2BC99069}" type="presOf" srcId="{28A50849-588B-4223-BC3F-96E1EA032C2D}" destId="{2D91877A-4B17-4F58-9766-A57C902E0756}" srcOrd="0" destOrd="0" presId="urn:microsoft.com/office/officeart/2005/8/layout/radial6"/>
    <dgm:cxn modelId="{E621C15E-4551-4B57-8476-BAE59ABA84D2}" type="presOf" srcId="{5B184C83-BEAC-408D-861B-B624D6F80F1E}" destId="{99A4A13A-243F-4E15-8A1E-41501B2E20D8}" srcOrd="0" destOrd="0" presId="urn:microsoft.com/office/officeart/2005/8/layout/radial6"/>
    <dgm:cxn modelId="{ED466725-681B-4650-AE93-92FE972E8AB4}" type="presOf" srcId="{74638584-5AD9-4543-982F-422B0B325C6A}" destId="{A1C93CDF-7F3B-4EC2-923B-8CAFD278CCB0}" srcOrd="0" destOrd="0" presId="urn:microsoft.com/office/officeart/2005/8/layout/radial6"/>
    <dgm:cxn modelId="{8D9F8ABF-CA65-4B3F-A020-2ABF48DF2BA5}" type="presOf" srcId="{F1A6D9F4-71E6-48CF-8BAA-A84FEACC74F8}" destId="{FF7A65E7-3D8C-438F-AAE3-FF6564948373}" srcOrd="0" destOrd="0" presId="urn:microsoft.com/office/officeart/2005/8/layout/radial6"/>
    <dgm:cxn modelId="{C47CE58C-6CE1-48A5-9D5B-01170900F959}" srcId="{74638584-5AD9-4543-982F-422B0B325C6A}" destId="{28A50849-588B-4223-BC3F-96E1EA032C2D}" srcOrd="1" destOrd="0" parTransId="{72AB463F-62D2-47F3-BAF6-01A24A6B157C}" sibTransId="{6138E3C8-7854-4A59-B98D-E6F878AA7041}"/>
    <dgm:cxn modelId="{8F58B8F8-F5CF-4E32-B6C6-7B5530516EBF}" type="presOf" srcId="{4E0E7289-60AA-4149-A91B-4C2417085159}" destId="{42D750BB-77D8-40DF-AFB8-A7FD440B6A61}" srcOrd="0" destOrd="0" presId="urn:microsoft.com/office/officeart/2005/8/layout/radial6"/>
    <dgm:cxn modelId="{CF313103-F44C-42C0-99FD-BC0009FFF7EB}" srcId="{74638584-5AD9-4543-982F-422B0B325C6A}" destId="{7D07F812-C063-44AF-9DA9-A14B24728463}" srcOrd="0" destOrd="0" parTransId="{A7B3632E-CB11-420D-A18B-F8B114757103}" sibTransId="{5B184C83-BEAC-408D-861B-B624D6F80F1E}"/>
    <dgm:cxn modelId="{98220B16-4190-44A3-98E6-4C88F4728CDE}" type="presOf" srcId="{38FA2869-3DE4-40CE-801F-D541765E7C35}" destId="{C2FD04F6-B8E9-4776-A3AE-51B87D020EE8}" srcOrd="0" destOrd="0" presId="urn:microsoft.com/office/officeart/2005/8/layout/radial6"/>
    <dgm:cxn modelId="{7C551A90-0A15-4647-B980-34D152B4535C}" type="presOf" srcId="{7D07F812-C063-44AF-9DA9-A14B24728463}" destId="{218FB0D4-AA98-40FC-AF4F-AB74DC432756}" srcOrd="0" destOrd="0" presId="urn:microsoft.com/office/officeart/2005/8/layout/radial6"/>
    <dgm:cxn modelId="{543D03E1-A14D-4C3C-9E4D-70851E44D45B}" type="presParOf" srcId="{8EFBA5C2-B23F-4768-B8F3-8294A34A3AB9}" destId="{A1C93CDF-7F3B-4EC2-923B-8CAFD278CCB0}" srcOrd="0" destOrd="0" presId="urn:microsoft.com/office/officeart/2005/8/layout/radial6"/>
    <dgm:cxn modelId="{68A584DB-CC37-4A8C-8C3C-DBDEF24B43AD}" type="presParOf" srcId="{8EFBA5C2-B23F-4768-B8F3-8294A34A3AB9}" destId="{218FB0D4-AA98-40FC-AF4F-AB74DC432756}" srcOrd="1" destOrd="0" presId="urn:microsoft.com/office/officeart/2005/8/layout/radial6"/>
    <dgm:cxn modelId="{1809AAB5-2984-4452-8B00-897811905719}" type="presParOf" srcId="{8EFBA5C2-B23F-4768-B8F3-8294A34A3AB9}" destId="{EFB2E7A6-324F-4E34-A145-577D82DF14A3}" srcOrd="2" destOrd="0" presId="urn:microsoft.com/office/officeart/2005/8/layout/radial6"/>
    <dgm:cxn modelId="{7B30B883-4305-48B6-A286-62E95D9FD280}" type="presParOf" srcId="{8EFBA5C2-B23F-4768-B8F3-8294A34A3AB9}" destId="{99A4A13A-243F-4E15-8A1E-41501B2E20D8}" srcOrd="3" destOrd="0" presId="urn:microsoft.com/office/officeart/2005/8/layout/radial6"/>
    <dgm:cxn modelId="{77D5373E-F4A2-4DBB-890F-520283CE6888}" type="presParOf" srcId="{8EFBA5C2-B23F-4768-B8F3-8294A34A3AB9}" destId="{2D91877A-4B17-4F58-9766-A57C902E0756}" srcOrd="4" destOrd="0" presId="urn:microsoft.com/office/officeart/2005/8/layout/radial6"/>
    <dgm:cxn modelId="{A38D638D-B57A-4F07-A860-C446FEE9BF5C}" type="presParOf" srcId="{8EFBA5C2-B23F-4768-B8F3-8294A34A3AB9}" destId="{EB45F574-D1EE-49FF-98D2-67E47E8ACFEA}" srcOrd="5" destOrd="0" presId="urn:microsoft.com/office/officeart/2005/8/layout/radial6"/>
    <dgm:cxn modelId="{6532EE39-49E4-403F-932D-73CA0493A6C5}" type="presParOf" srcId="{8EFBA5C2-B23F-4768-B8F3-8294A34A3AB9}" destId="{0DC36E23-A062-4849-A378-3F7947679690}" srcOrd="6" destOrd="0" presId="urn:microsoft.com/office/officeart/2005/8/layout/radial6"/>
    <dgm:cxn modelId="{D1588FC2-34A0-4C25-B177-AF85D3869D98}" type="presParOf" srcId="{8EFBA5C2-B23F-4768-B8F3-8294A34A3AB9}" destId="{C2FD04F6-B8E9-4776-A3AE-51B87D020EE8}" srcOrd="7" destOrd="0" presId="urn:microsoft.com/office/officeart/2005/8/layout/radial6"/>
    <dgm:cxn modelId="{066655E9-7C8C-4C2D-8AD5-D4042ADF2A4F}" type="presParOf" srcId="{8EFBA5C2-B23F-4768-B8F3-8294A34A3AB9}" destId="{50BEFAAE-B16A-438F-A22E-B57DE92A93CB}" srcOrd="8" destOrd="0" presId="urn:microsoft.com/office/officeart/2005/8/layout/radial6"/>
    <dgm:cxn modelId="{C584EB39-CFD8-434D-B505-18B6F731DA40}" type="presParOf" srcId="{8EFBA5C2-B23F-4768-B8F3-8294A34A3AB9}" destId="{42D750BB-77D8-40DF-AFB8-A7FD440B6A61}" srcOrd="9" destOrd="0" presId="urn:microsoft.com/office/officeart/2005/8/layout/radial6"/>
    <dgm:cxn modelId="{224D1B13-DC74-4765-96A8-995A4D5DC58C}" type="presParOf" srcId="{8EFBA5C2-B23F-4768-B8F3-8294A34A3AB9}" destId="{8548B33C-1789-4F03-A470-70D21CED77AD}" srcOrd="10" destOrd="0" presId="urn:microsoft.com/office/officeart/2005/8/layout/radial6"/>
    <dgm:cxn modelId="{A2255B38-42A4-4488-AD3A-DC074FC46727}" type="presParOf" srcId="{8EFBA5C2-B23F-4768-B8F3-8294A34A3AB9}" destId="{86A34CE3-DBB9-462F-A29C-487D33521A34}" srcOrd="11" destOrd="0" presId="urn:microsoft.com/office/officeart/2005/8/layout/radial6"/>
    <dgm:cxn modelId="{BE78A437-4321-4376-BFF0-4DFA917DA5D6}" type="presParOf" srcId="{8EFBA5C2-B23F-4768-B8F3-8294A34A3AB9}" destId="{FF7A65E7-3D8C-438F-AAE3-FF656494837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DC0088-EDAE-44F6-B83F-314581CC7ABB}">
      <dsp:nvSpPr>
        <dsp:cNvPr id="0" name=""/>
        <dsp:cNvSpPr/>
      </dsp:nvSpPr>
      <dsp:spPr>
        <a:xfrm>
          <a:off x="3298654" y="2195419"/>
          <a:ext cx="1937073" cy="11864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შემსყიდველი ორგანიზაცია</a:t>
          </a:r>
          <a:endParaRPr lang="en-US" sz="1600" kern="1200" dirty="0"/>
        </a:p>
      </dsp:txBody>
      <dsp:txXfrm>
        <a:off x="3582332" y="2369172"/>
        <a:ext cx="1369717" cy="838951"/>
      </dsp:txXfrm>
    </dsp:sp>
    <dsp:sp modelId="{68B6F687-6AAE-42C3-9553-7279E4068439}">
      <dsp:nvSpPr>
        <dsp:cNvPr id="0" name=""/>
        <dsp:cNvSpPr/>
      </dsp:nvSpPr>
      <dsp:spPr>
        <a:xfrm rot="17357709">
          <a:off x="4239225" y="1546500"/>
          <a:ext cx="754958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288201" y="1713067"/>
        <a:ext cx="608665" cy="292587"/>
      </dsp:txXfrm>
    </dsp:sp>
    <dsp:sp modelId="{BD71AEA8-BD0E-41B5-97D4-F90018422F36}">
      <dsp:nvSpPr>
        <dsp:cNvPr id="0" name=""/>
        <dsp:cNvSpPr/>
      </dsp:nvSpPr>
      <dsp:spPr>
        <a:xfrm>
          <a:off x="3383933" y="94947"/>
          <a:ext cx="3212554" cy="12570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სახელმწიფო, ავტონომიური რესპუბლიკის ან მუნიციპალიტეტის ორგანო</a:t>
          </a:r>
          <a:endParaRPr lang="en-US" sz="1600" kern="1200" dirty="0"/>
        </a:p>
      </dsp:txBody>
      <dsp:txXfrm>
        <a:off x="3854401" y="279036"/>
        <a:ext cx="2271618" cy="888858"/>
      </dsp:txXfrm>
    </dsp:sp>
    <dsp:sp modelId="{EAD9DDCD-5B8F-4681-9934-4956ADE5CDC1}">
      <dsp:nvSpPr>
        <dsp:cNvPr id="0" name=""/>
        <dsp:cNvSpPr/>
      </dsp:nvSpPr>
      <dsp:spPr>
        <a:xfrm rot="20958097">
          <a:off x="5438414" y="2265409"/>
          <a:ext cx="615531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439685" y="2376517"/>
        <a:ext cx="469238" cy="292587"/>
      </dsp:txXfrm>
    </dsp:sp>
    <dsp:sp modelId="{AB7882D8-DC04-4D1E-AB76-C2EB36FC2832}">
      <dsp:nvSpPr>
        <dsp:cNvPr id="0" name=""/>
        <dsp:cNvSpPr/>
      </dsp:nvSpPr>
      <dsp:spPr>
        <a:xfrm>
          <a:off x="6224186" y="1244908"/>
          <a:ext cx="3405690" cy="17046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საჯარო სამართლის იურიდიული პირი (გარდა კონკრეტული წევრობაზე დაფუძნებული სსიპ-ისა)</a:t>
          </a:r>
          <a:endParaRPr lang="en-US" sz="1600" kern="1200" dirty="0"/>
        </a:p>
      </dsp:txBody>
      <dsp:txXfrm>
        <a:off x="6722938" y="1494544"/>
        <a:ext cx="2408186" cy="1205351"/>
      </dsp:txXfrm>
    </dsp:sp>
    <dsp:sp modelId="{E1BB7BDC-A900-42BA-9957-AEA75C731DFB}">
      <dsp:nvSpPr>
        <dsp:cNvPr id="0" name=""/>
        <dsp:cNvSpPr/>
      </dsp:nvSpPr>
      <dsp:spPr>
        <a:xfrm rot="3569128">
          <a:off x="4491733" y="3500881"/>
          <a:ext cx="677890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527739" y="3535394"/>
        <a:ext cx="531597" cy="292587"/>
      </dsp:txXfrm>
    </dsp:sp>
    <dsp:sp modelId="{45E10898-C274-4593-9E07-DAD98625E7CF}">
      <dsp:nvSpPr>
        <dsp:cNvPr id="0" name=""/>
        <dsp:cNvSpPr/>
      </dsp:nvSpPr>
      <dsp:spPr>
        <a:xfrm>
          <a:off x="3668510" y="4155841"/>
          <a:ext cx="3510993" cy="11911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საწარმო, რომელზეც შემსყიდველ ორგანიზაციას აქვს მნიშვნელოვანი გავლენა</a:t>
          </a:r>
          <a:endParaRPr lang="en-US" sz="1600" kern="1200" dirty="0"/>
        </a:p>
      </dsp:txBody>
      <dsp:txXfrm>
        <a:off x="4182683" y="4330274"/>
        <a:ext cx="2482647" cy="842238"/>
      </dsp:txXfrm>
    </dsp:sp>
    <dsp:sp modelId="{E99B4DA3-333E-4159-B4CD-24461851A6FD}">
      <dsp:nvSpPr>
        <dsp:cNvPr id="0" name=""/>
        <dsp:cNvSpPr/>
      </dsp:nvSpPr>
      <dsp:spPr>
        <a:xfrm rot="12012377">
          <a:off x="2518777" y="2025677"/>
          <a:ext cx="675778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10800000">
        <a:off x="2660568" y="2148471"/>
        <a:ext cx="529485" cy="292587"/>
      </dsp:txXfrm>
    </dsp:sp>
    <dsp:sp modelId="{14F3ED6B-3751-41BC-BB74-6A5C8A5E227E}">
      <dsp:nvSpPr>
        <dsp:cNvPr id="0" name=""/>
        <dsp:cNvSpPr/>
      </dsp:nvSpPr>
      <dsp:spPr>
        <a:xfrm>
          <a:off x="0" y="1200210"/>
          <a:ext cx="2605248" cy="9946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პირი ან ორგანო, რომელიც:</a:t>
          </a:r>
          <a:endParaRPr lang="en-US" sz="1600" kern="1200" dirty="0"/>
        </a:p>
      </dsp:txBody>
      <dsp:txXfrm>
        <a:off x="381530" y="1345872"/>
        <a:ext cx="1842188" cy="7033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143AB-0C74-4397-927F-078F526D2D5E}">
      <dsp:nvSpPr>
        <dsp:cNvPr id="0" name=""/>
        <dsp:cNvSpPr/>
      </dsp:nvSpPr>
      <dsp:spPr>
        <a:xfrm>
          <a:off x="0" y="0"/>
          <a:ext cx="6437537" cy="1858331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88451-1C83-44FC-BE2B-05BF2A18A7EF}">
      <dsp:nvSpPr>
        <dsp:cNvPr id="0" name=""/>
        <dsp:cNvSpPr/>
      </dsp:nvSpPr>
      <dsp:spPr>
        <a:xfrm>
          <a:off x="967480" y="515182"/>
          <a:ext cx="1533123" cy="86246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10 000 ლარი</a:t>
          </a:r>
          <a:r>
            <a:rPr lang="en-US" sz="1600" b="1" kern="1200" dirty="0" smtClean="0"/>
            <a:t> </a:t>
          </a:r>
          <a:r>
            <a:rPr lang="ka-GE" sz="1600" b="1" kern="1200" dirty="0" smtClean="0"/>
            <a:t>– საქონელი ან მომსახურება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967480" y="515182"/>
        <a:ext cx="1533123" cy="862467"/>
      </dsp:txXfrm>
    </dsp:sp>
    <dsp:sp modelId="{76D44BC6-25D8-4059-A001-E64CF4AC0434}">
      <dsp:nvSpPr>
        <dsp:cNvPr id="0" name=""/>
        <dsp:cNvSpPr/>
      </dsp:nvSpPr>
      <dsp:spPr>
        <a:xfrm>
          <a:off x="2929859" y="619208"/>
          <a:ext cx="2626327" cy="93229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20 000 ლარი – სამუშაო</a:t>
          </a:r>
          <a:endParaRPr lang="en-US" sz="1600" kern="1200" dirty="0"/>
        </a:p>
      </dsp:txBody>
      <dsp:txXfrm>
        <a:off x="2929859" y="619208"/>
        <a:ext cx="2626327" cy="9322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97867-CD2A-406B-89B3-4017D1996FEF}">
      <dsp:nvSpPr>
        <dsp:cNvPr id="0" name=""/>
        <dsp:cNvSpPr/>
      </dsp:nvSpPr>
      <dsp:spPr>
        <a:xfrm rot="5400000">
          <a:off x="765767" y="139678"/>
          <a:ext cx="1258951" cy="209486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B1575-DB58-45D6-9928-8E0B7AA1485B}">
      <dsp:nvSpPr>
        <dsp:cNvPr id="0" name=""/>
        <dsp:cNvSpPr/>
      </dsp:nvSpPr>
      <dsp:spPr>
        <a:xfrm>
          <a:off x="570709" y="542667"/>
          <a:ext cx="3743932" cy="1657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1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საჯარო შესყიდვის პროცედურებს წარმართავს </a:t>
          </a:r>
          <a:r>
            <a:rPr lang="ka-GE" sz="1600" kern="1200" dirty="0" smtClean="0"/>
            <a:t>შემსყიდველი ორგანიზაციის საჯარო შესყიდვებთან დაკავშირებული ერთეული ან თანამდებობის პირი</a:t>
          </a:r>
          <a:endParaRPr lang="en-US" sz="1600" kern="1200" dirty="0"/>
        </a:p>
      </dsp:txBody>
      <dsp:txXfrm>
        <a:off x="570709" y="542667"/>
        <a:ext cx="3743932" cy="1657797"/>
      </dsp:txXfrm>
    </dsp:sp>
    <dsp:sp modelId="{9B8A5123-598D-4AC2-A5CC-EF6F524283BB}">
      <dsp:nvSpPr>
        <dsp:cNvPr id="0" name=""/>
        <dsp:cNvSpPr/>
      </dsp:nvSpPr>
      <dsp:spPr>
        <a:xfrm flipV="1">
          <a:off x="2160952" y="395748"/>
          <a:ext cx="194367" cy="4481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62C0D0-6908-4E5A-9F65-97887269CF0F}">
      <dsp:nvSpPr>
        <dsp:cNvPr id="0" name=""/>
        <dsp:cNvSpPr/>
      </dsp:nvSpPr>
      <dsp:spPr>
        <a:xfrm rot="5400000">
          <a:off x="5060255" y="32186"/>
          <a:ext cx="1329112" cy="24765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AB2A53-EFEE-41F9-A304-B8F840C5418E}">
      <dsp:nvSpPr>
        <dsp:cNvPr id="0" name=""/>
        <dsp:cNvSpPr/>
      </dsp:nvSpPr>
      <dsp:spPr>
        <a:xfrm>
          <a:off x="4726817" y="605930"/>
          <a:ext cx="3018654" cy="1248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1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გადაწყვეტილებას იღებს </a:t>
          </a:r>
          <a:r>
            <a:rPr lang="ka-GE" sz="1600" kern="1200" dirty="0" smtClean="0"/>
            <a:t>ან შემსყიდველი ორგანიზაციის ხელმძღვანელი, ან მის მიერ განსაზღვრული შემსყიდველი ორგანიზაციის ხელმძღვანელის მოადგილე</a:t>
          </a:r>
          <a:endParaRPr lang="en-US" sz="1600" kern="1200" dirty="0"/>
        </a:p>
      </dsp:txBody>
      <dsp:txXfrm>
        <a:off x="4726817" y="605930"/>
        <a:ext cx="3018654" cy="1248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A65E7-3D8C-438F-AAE3-FF6564948373}">
      <dsp:nvSpPr>
        <dsp:cNvPr id="0" name=""/>
        <dsp:cNvSpPr/>
      </dsp:nvSpPr>
      <dsp:spPr>
        <a:xfrm>
          <a:off x="2637479" y="263982"/>
          <a:ext cx="4169961" cy="4169961"/>
        </a:xfrm>
        <a:prstGeom prst="blockArc">
          <a:avLst>
            <a:gd name="adj1" fmla="val 10367613"/>
            <a:gd name="adj2" fmla="val 17790177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D750BB-77D8-40DF-AFB8-A7FD440B6A61}">
      <dsp:nvSpPr>
        <dsp:cNvPr id="0" name=""/>
        <dsp:cNvSpPr/>
      </dsp:nvSpPr>
      <dsp:spPr>
        <a:xfrm>
          <a:off x="2603197" y="969603"/>
          <a:ext cx="4169961" cy="4169961"/>
        </a:xfrm>
        <a:prstGeom prst="blockArc">
          <a:avLst>
            <a:gd name="adj1" fmla="val 3326787"/>
            <a:gd name="adj2" fmla="val 11566165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C36E23-A062-4849-A378-3F7947679690}">
      <dsp:nvSpPr>
        <dsp:cNvPr id="0" name=""/>
        <dsp:cNvSpPr/>
      </dsp:nvSpPr>
      <dsp:spPr>
        <a:xfrm>
          <a:off x="4650432" y="816141"/>
          <a:ext cx="4169961" cy="4169961"/>
        </a:xfrm>
        <a:prstGeom prst="blockArc">
          <a:avLst>
            <a:gd name="adj1" fmla="val 21101116"/>
            <a:gd name="adj2" fmla="val 6958784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4A13A-243F-4E15-8A1E-41501B2E20D8}">
      <dsp:nvSpPr>
        <dsp:cNvPr id="0" name=""/>
        <dsp:cNvSpPr/>
      </dsp:nvSpPr>
      <dsp:spPr>
        <a:xfrm>
          <a:off x="4664414" y="143618"/>
          <a:ext cx="4169961" cy="4169961"/>
        </a:xfrm>
        <a:prstGeom prst="blockArc">
          <a:avLst>
            <a:gd name="adj1" fmla="val 14202021"/>
            <a:gd name="adj2" fmla="val 641803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93CDF-7F3B-4EC2-923B-8CAFD278CCB0}">
      <dsp:nvSpPr>
        <dsp:cNvPr id="0" name=""/>
        <dsp:cNvSpPr/>
      </dsp:nvSpPr>
      <dsp:spPr>
        <a:xfrm>
          <a:off x="4588024" y="1723926"/>
          <a:ext cx="2555562" cy="19204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საჯარო შესყიდვის ინსტრუმენტები</a:t>
          </a:r>
          <a:endParaRPr lang="en-US" sz="1800" kern="1200" dirty="0"/>
        </a:p>
      </dsp:txBody>
      <dsp:txXfrm>
        <a:off x="4588024" y="1723926"/>
        <a:ext cx="2555562" cy="1920464"/>
      </dsp:txXfrm>
    </dsp:sp>
    <dsp:sp modelId="{218FB0D4-AA98-40FC-AF4F-AB74DC432756}">
      <dsp:nvSpPr>
        <dsp:cNvPr id="0" name=""/>
        <dsp:cNvSpPr/>
      </dsp:nvSpPr>
      <dsp:spPr>
        <a:xfrm>
          <a:off x="4554012" y="399"/>
          <a:ext cx="2154523" cy="1052001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ჩარჩო შეთანხმება</a:t>
          </a:r>
          <a:endParaRPr lang="en-US" sz="1800" kern="1200" dirty="0"/>
        </a:p>
      </dsp:txBody>
      <dsp:txXfrm>
        <a:off x="4641681" y="88068"/>
        <a:ext cx="1979185" cy="964332"/>
      </dsp:txXfrm>
    </dsp:sp>
    <dsp:sp modelId="{2D91877A-4B17-4F58-9766-A57C902E0756}">
      <dsp:nvSpPr>
        <dsp:cNvPr id="0" name=""/>
        <dsp:cNvSpPr/>
      </dsp:nvSpPr>
      <dsp:spPr>
        <a:xfrm>
          <a:off x="7413303" y="1978085"/>
          <a:ext cx="2674575" cy="1257051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დინამიკური შესყიდვის სისტემა</a:t>
          </a:r>
          <a:endParaRPr lang="en-US" sz="1800" kern="1200" dirty="0"/>
        </a:p>
      </dsp:txBody>
      <dsp:txXfrm>
        <a:off x="7518059" y="2082841"/>
        <a:ext cx="2465063" cy="1152295"/>
      </dsp:txXfrm>
    </dsp:sp>
    <dsp:sp modelId="{C2FD04F6-B8E9-4776-A3AE-51B87D020EE8}">
      <dsp:nvSpPr>
        <dsp:cNvPr id="0" name=""/>
        <dsp:cNvSpPr/>
      </dsp:nvSpPr>
      <dsp:spPr>
        <a:xfrm>
          <a:off x="4625880" y="4200201"/>
          <a:ext cx="2434801" cy="1063415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ელექტრონული კატალოგი</a:t>
          </a:r>
          <a:endParaRPr lang="en-US" sz="1800" kern="1200" dirty="0"/>
        </a:p>
      </dsp:txBody>
      <dsp:txXfrm>
        <a:off x="4714500" y="4288821"/>
        <a:ext cx="2257561" cy="974795"/>
      </dsp:txXfrm>
    </dsp:sp>
    <dsp:sp modelId="{8548B33C-1789-4F03-A470-70D21CED77AD}">
      <dsp:nvSpPr>
        <dsp:cNvPr id="0" name=""/>
        <dsp:cNvSpPr/>
      </dsp:nvSpPr>
      <dsp:spPr>
        <a:xfrm>
          <a:off x="1192816" y="1945266"/>
          <a:ext cx="3018292" cy="1318352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ელექტრონული </a:t>
          </a:r>
          <a:r>
            <a:rPr lang="ka-GE" sz="1800" kern="1200" noProof="1" smtClean="0"/>
            <a:t>რევერსული</a:t>
          </a:r>
          <a:r>
            <a:rPr lang="ka-GE" sz="1800" kern="1200" dirty="0" smtClean="0"/>
            <a:t> აუქციონი</a:t>
          </a:r>
          <a:endParaRPr lang="en-US" sz="1800" kern="1200" dirty="0"/>
        </a:p>
      </dsp:txBody>
      <dsp:txXfrm>
        <a:off x="1302681" y="2055131"/>
        <a:ext cx="2798562" cy="1208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AD9E2-F7AD-4C61-BC75-AEB44757D4A7}" type="datetimeFigureOut">
              <a:rPr lang="ka-GE" smtClean="0"/>
              <a:t>11.06.2026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EDED0-B557-4B2F-BDE5-BA320C5DDC4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43589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FDE5A-7892-43DC-955C-FBAB333C0184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BBACF-6303-4B0D-A033-9D2CD9787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6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0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621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160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78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158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055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252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2060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926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97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95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680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458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555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40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473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262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880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54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2997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465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44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76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42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0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7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8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4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70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6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89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A91F16D-1972-4326-B0BE-47CCB4A6AB00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52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fif"/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rocurement.gov.ge/" TargetMode="External"/><Relationship Id="rId5" Type="http://schemas.openxmlformats.org/officeDocument/2006/relationships/hyperlink" Target="mailto:info@procurement.gov.ge" TargetMode="Externa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78496" y="2316227"/>
            <a:ext cx="843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/>
              <a:t>მოსალოდნელი ცვლილებები და დაგეგმილი სიახლეები საჯარო შესყიდვების სფეროში 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974" y="345913"/>
            <a:ext cx="5692053" cy="12858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967526" y="6116018"/>
            <a:ext cx="8435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400" i="1" dirty="0" smtClean="0"/>
              <a:t>იურიდიული დეპარტამენტის უფროსი – </a:t>
            </a:r>
            <a:r>
              <a:rPr lang="ka-GE" sz="1400" i="1" smtClean="0"/>
              <a:t>თაკო კაკაშვილი</a:t>
            </a:r>
            <a:endParaRPr lang="ka-GE" sz="1400" i="1" dirty="0" smtClean="0"/>
          </a:p>
        </p:txBody>
      </p:sp>
    </p:spTree>
    <p:extLst>
      <p:ext uri="{BB962C8B-B14F-4D97-AF65-F5344CB8AC3E}">
        <p14:creationId xmlns:p14="http://schemas.microsoft.com/office/powerpoint/2010/main" val="91735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043546" y="161359"/>
            <a:ext cx="7766075" cy="404191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dk1">
                  <a:tint val="90000"/>
                  <a:shade val="100000"/>
                  <a:satMod val="150000"/>
                  <a:lumMod val="10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საჯარო შესყიდვის ინსტრუმენტები</a:t>
            </a:r>
            <a:endParaRPr lang="en-US" sz="2400" b="1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364150" y="946657"/>
          <a:ext cx="1126966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423" y="2407384"/>
            <a:ext cx="2798284" cy="24972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669" y="4803354"/>
            <a:ext cx="1943077" cy="194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2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44735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ცენტრალიზებული</a:t>
            </a:r>
            <a:r>
              <a:rPr lang="en-US" sz="2400" b="1" dirty="0" smtClean="0"/>
              <a:t> </a:t>
            </a:r>
            <a:r>
              <a:rPr lang="ka-GE" sz="2400" b="1" dirty="0" smtClean="0"/>
              <a:t>შესყიდვა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99152" y="881349"/>
            <a:ext cx="11920250" cy="8152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ცენტრალური შემსყიდველი ორგანო </a:t>
            </a:r>
            <a:r>
              <a:rPr lang="ka-GE" sz="1600" dirty="0" smtClean="0"/>
              <a:t>– საქართველოს </a:t>
            </a:r>
            <a:r>
              <a:rPr lang="ka-GE" sz="1600" dirty="0"/>
              <a:t>მთავრობის დადგენილების საფუძველზე შექმნილი დამოუკიდებელი საჯარო სამართლის იურიდიული პირი, რომლის სახელმწიფო კონტროლს </a:t>
            </a:r>
            <a:r>
              <a:rPr lang="ka-GE" sz="1600" dirty="0" smtClean="0"/>
              <a:t>განახორციელებს საქართველოს მთავრობა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9152" y="2247441"/>
            <a:ext cx="6259408" cy="311777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ცენტრალიზებულ შესყიდვებთან დაკავშირებული </a:t>
            </a:r>
            <a:r>
              <a:rPr lang="ka-GE" sz="1600" b="1" dirty="0" smtClean="0"/>
              <a:t>საქმიანობა  შეიძლება </a:t>
            </a:r>
            <a:r>
              <a:rPr lang="ka-GE" sz="1600" b="1" dirty="0"/>
              <a:t>მოიცავდეს</a:t>
            </a:r>
            <a:r>
              <a:rPr lang="ka-GE" sz="1600" b="1" dirty="0" smtClean="0"/>
              <a:t>: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ორგანიზაციებისთვის განკუთვნილი, საქართველოს მთავრობის მიერ განსაზღვრული ფართო მოხმარების/მუდმივი საჭიროების საქონლის ან/და მომსახურების </a:t>
            </a:r>
            <a:r>
              <a:rPr lang="ka-GE" sz="1600" dirty="0" smtClean="0"/>
              <a:t>შესყიდვას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ka-GE" sz="1600" dirty="0" smtClean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შესყიდვის </a:t>
            </a:r>
            <a:r>
              <a:rPr lang="ka-GE" sz="1600" dirty="0"/>
              <a:t>ხელშეკრულების ან ჩარჩო შეთანხმების დადებას ფართო მოხმარების/მუდმივი საჭიროების საქონელზე, სამუშაოზე ან/და მომსახურებაზე, რომელიც განკუთვნილია შემსყიდველი </a:t>
            </a:r>
            <a:r>
              <a:rPr lang="ka-GE" sz="1600" dirty="0" smtClean="0"/>
              <a:t>ორგანიზაციებისთვის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115" y="1832244"/>
            <a:ext cx="5472287" cy="3786357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220337" y="5894023"/>
            <a:ext cx="11799065" cy="8207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ცენტრალურ 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შემსყიდველ ორგანოს, შემსყიდველი ორგანიზაციის მიმართვის </a:t>
            </a:r>
            <a:r>
              <a:rPr lang="ka-GE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საფუძველზე, 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ექნება ცენტრალიზებულ შესყიდვებთან დაკავშირებული საქმიანობის განხორციელების უფლება, სათანადო ანაზღაურებით ან მის გარეშე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2639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44735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მცირე და საშუალო ბიზნესის ხელშეწყობა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79079" y="1079653"/>
            <a:ext cx="11541171" cy="139914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/>
              <a:t>მცირე და საშუალო ბიზნესის ხელშეწყობის მიზნით, </a:t>
            </a:r>
            <a:r>
              <a:rPr lang="ka-GE" sz="1600" dirty="0">
                <a:solidFill>
                  <a:schemeClr val="tx1"/>
                </a:solidFill>
              </a:rPr>
              <a:t>შემსყიდველი ორგანიზაცია ვალდებული იქნება შესყიდვის პირობებში დაასაბუთოს საჯარო შესყიდვის ლოტებად დაყოფის შეუძლებლობა, თუ შესყიდვის ერთგვაროვანი ობიექტების წლიური ღირებულება შეადგენს ან აღემატება ევროკავშირის მონეტარულ ზღვრებს.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9079" y="3021196"/>
            <a:ext cx="6451380" cy="20490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დაუშვებელი </a:t>
            </a:r>
            <a:r>
              <a:rPr lang="ka-GE" sz="1600" dirty="0" smtClean="0"/>
              <a:t>იქნება </a:t>
            </a:r>
            <a:r>
              <a:rPr lang="ka-GE" sz="1600" dirty="0"/>
              <a:t>ქვეკონტრაქტორის გამოყენების </a:t>
            </a:r>
            <a:r>
              <a:rPr lang="ka-GE" sz="1600" dirty="0" smtClean="0"/>
              <a:t>აკრძალვა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en-US" sz="1600" dirty="0" smtClean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დასაშვებია</a:t>
            </a:r>
            <a:r>
              <a:rPr lang="ka-GE" sz="1600" dirty="0" smtClean="0"/>
              <a:t> კრიტიკული </a:t>
            </a:r>
            <a:r>
              <a:rPr lang="ka-GE" sz="1600" dirty="0"/>
              <a:t>მნიშვნელობის მქონე ვალდებულებების მხოლოდ ეკონომიკური ოპერატორის მიერ შესრულების მოთხოვნის </a:t>
            </a:r>
            <a:r>
              <a:rPr lang="ka-GE" sz="1600" dirty="0" smtClean="0"/>
              <a:t>განსაზღვრა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91791" y="5830459"/>
            <a:ext cx="11728459" cy="8143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/>
              <a:t>ქვეკონტრაქტორი </a:t>
            </a:r>
            <a:r>
              <a:rPr lang="ka-GE" sz="1600" b="1" dirty="0"/>
              <a:t>– ეკონომიკური ოპერატორი, რომელსაც ძირითადი ეკონომიკური ოპერატორი (მიმწოდებელი</a:t>
            </a:r>
            <a:r>
              <a:rPr lang="ka-GE" sz="1600" b="1" dirty="0" smtClean="0"/>
              <a:t>), </a:t>
            </a:r>
            <a:r>
              <a:rPr lang="ka-GE" sz="1600" b="1" dirty="0"/>
              <a:t>შესასრულებლად გადასცემს საჯარო შესყიდვის შესახებ ხელშეკრულების </a:t>
            </a:r>
            <a:r>
              <a:rPr lang="ka-GE" sz="1600" b="1" dirty="0" smtClean="0"/>
              <a:t>ნაწილს</a:t>
            </a:r>
            <a:endParaRPr lang="en-US" sz="1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764" y="2864386"/>
            <a:ext cx="3848486" cy="256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5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80252" y="92769"/>
            <a:ext cx="6996184" cy="478728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ქვეკონტრაქტორი</a:t>
            </a:r>
            <a:endParaRPr lang="en-US" sz="24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59618" y="1149368"/>
            <a:ext cx="6271945" cy="32325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ka-GE" sz="1600" b="1" dirty="0" smtClean="0">
                <a:solidFill>
                  <a:schemeClr val="tx1"/>
                </a:solidFill>
              </a:rPr>
              <a:t>სავალდებულოა</a:t>
            </a:r>
            <a:r>
              <a:rPr lang="ka-GE" sz="1600" dirty="0" smtClean="0">
                <a:solidFill>
                  <a:schemeClr val="tx1"/>
                </a:solidFill>
              </a:rPr>
              <a:t> </a:t>
            </a:r>
            <a:r>
              <a:rPr lang="ka-GE" sz="1600" dirty="0" smtClean="0"/>
              <a:t>ქვეკონტრაქტორის შესახებ ინფორმაციის შემსყიდველი ორგანიზაციისთვის მიწოდება, </a:t>
            </a:r>
            <a:r>
              <a:rPr lang="ka-GE" sz="1600" dirty="0"/>
              <a:t>თუ </a:t>
            </a:r>
            <a:r>
              <a:rPr lang="ka-GE" sz="1600" dirty="0" smtClean="0"/>
              <a:t>ქვეკონტრაქტორ(ებ)ი შეასრულებს</a:t>
            </a:r>
            <a:r>
              <a:rPr lang="en-US" sz="1600" dirty="0" smtClean="0"/>
              <a:t>/</a:t>
            </a:r>
            <a:r>
              <a:rPr lang="ka-GE" sz="1600" dirty="0" smtClean="0"/>
              <a:t>შეასრულებენ</a:t>
            </a:r>
            <a:r>
              <a:rPr lang="en-US" sz="1600" dirty="0" smtClean="0"/>
              <a:t>:</a:t>
            </a:r>
            <a:endParaRPr lang="ka-GE" sz="16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შესყიდვის </a:t>
            </a:r>
            <a:r>
              <a:rPr lang="ka-GE" sz="1600" dirty="0"/>
              <a:t>ხელშეკრულების საერთო ღირებულების </a:t>
            </a:r>
            <a:r>
              <a:rPr lang="ka-GE" sz="1600" b="1" dirty="0"/>
              <a:t>10%-ს </a:t>
            </a:r>
            <a:r>
              <a:rPr lang="ka-GE" sz="1600" dirty="0"/>
              <a:t>მაინც;</a:t>
            </a:r>
            <a:r>
              <a:rPr lang="ka-GE" sz="1600" dirty="0" smtClean="0"/>
              <a:t> </a:t>
            </a:r>
            <a:endParaRPr lang="en-US" sz="1600" dirty="0" smtClean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en-US" sz="1600" b="1" dirty="0" smtClean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ორგანიზაციის მიერ შესყიდვის პირობებში მითითებულ </a:t>
            </a:r>
            <a:r>
              <a:rPr lang="ka-GE" sz="1600" b="1" dirty="0"/>
              <a:t>ხელშეკრულების კონკრეტულ/მნიშვნელოვან </a:t>
            </a:r>
            <a:r>
              <a:rPr lang="ka-GE" sz="1600" b="1" dirty="0" smtClean="0"/>
              <a:t>ნაწილს</a:t>
            </a:r>
            <a:r>
              <a:rPr lang="ka-GE" sz="1600" dirty="0" smtClean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933" y="1522698"/>
            <a:ext cx="4343005" cy="2485895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415575" y="5172035"/>
            <a:ext cx="9896749" cy="10745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a-GE" sz="1600" dirty="0" smtClean="0"/>
              <a:t>დაუშვებელი იქნება ზემოაღნიშნული </a:t>
            </a:r>
            <a:r>
              <a:rPr lang="ka-GE" sz="1600" dirty="0"/>
              <a:t>ქვეკონტრაქტორის </a:t>
            </a:r>
            <a:r>
              <a:rPr lang="ka-GE" sz="1600" dirty="0" smtClean="0"/>
              <a:t>შეცვლა/დამატება შემსყიდველი </a:t>
            </a:r>
            <a:r>
              <a:rPr lang="ka-GE" sz="1600" dirty="0"/>
              <a:t>ორგანიზაციის მიერ გაცემული წერილობითი თანხმობის </a:t>
            </a:r>
            <a:r>
              <a:rPr lang="ka-GE" sz="1600" dirty="0" smtClean="0"/>
              <a:t>გარეშე</a:t>
            </a:r>
          </a:p>
        </p:txBody>
      </p:sp>
    </p:spTree>
    <p:extLst>
      <p:ext uri="{BB962C8B-B14F-4D97-AF65-F5344CB8AC3E}">
        <p14:creationId xmlns:p14="http://schemas.microsoft.com/office/powerpoint/2010/main" val="134103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44735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სერტიფიცირება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49377" y="1069495"/>
            <a:ext cx="11814089" cy="920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/>
              <a:t>შემსყიდველი ორგანიზაცია ვალდებულია, დაწესებულების სტრუქტურაში ან საშტატო ნუსხაში განსაზღვროს საჯარო შესყიდვებთან დაკავშირებული საქმიანობის განმახორციელებელი უფლებამოსილი სტრუქტურული ერთეული ან თანამდებობის პირი (თანამშრომელი</a:t>
            </a:r>
            <a:r>
              <a:rPr lang="ka-GE" sz="1600" dirty="0" smtClean="0"/>
              <a:t>)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249377" y="2806695"/>
            <a:ext cx="7737852" cy="13110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 smtClean="0"/>
              <a:t>ზემოაღნიშნულ </a:t>
            </a:r>
            <a:r>
              <a:rPr lang="ka-GE" sz="1600" b="1" dirty="0"/>
              <a:t>სტრუქტურულ ერთეულში დასაქმებული პირი/პირები, რომელიც უშუალოდ ჩართული/ჩართულნი არიან საჯარო შესყიდვებთან დაკავშირებულ საქმიანობაში, უნდა ფლობდეს/ფლობდნენ საჯარო შესყიდვის სპეციალისტის </a:t>
            </a:r>
            <a:r>
              <a:rPr lang="ka-GE" sz="1600" b="1" dirty="0" smtClean="0"/>
              <a:t>სერტიფიკატს</a:t>
            </a:r>
            <a:endParaRPr lang="en-US" sz="16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49378" y="5288096"/>
            <a:ext cx="11814088" cy="15699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 smtClean="0"/>
              <a:t>სავალდებულო სერტიფიცირების მოთხოვნა არ ვრცელდება</a:t>
            </a:r>
            <a:r>
              <a:rPr lang="en-US" sz="1600" b="1" dirty="0" smtClean="0"/>
              <a:t> </a:t>
            </a:r>
            <a:r>
              <a:rPr lang="ka-GE" sz="1600" dirty="0" smtClean="0"/>
              <a:t>საზღვარგარეთ </a:t>
            </a:r>
            <a:r>
              <a:rPr lang="ka-GE" sz="1600" dirty="0"/>
              <a:t>საქართველოს დიპლომატიურ წარმომადგენლობებსა და საკონსულო </a:t>
            </a:r>
            <a:r>
              <a:rPr lang="ka-GE" sz="1600" dirty="0" smtClean="0"/>
              <a:t>დაწესებულებებზე, შემსყიდველი </a:t>
            </a:r>
            <a:r>
              <a:rPr lang="ka-GE" sz="1600" dirty="0"/>
              <a:t>ორგანიზაციის მიერ საზღვარგარეთ დაფუძნებულ ფილიალზე, წარმომადგენლობაზე, შვილობილ საწარმოზე, </a:t>
            </a:r>
            <a:r>
              <a:rPr lang="ka-GE" sz="1600" dirty="0" smtClean="0"/>
              <a:t>თავდაცვის </a:t>
            </a:r>
            <a:r>
              <a:rPr lang="ka-GE" sz="1600" dirty="0"/>
              <a:t>ატაშეს, საქართველოს თავდაცვისა და შინაგან საქმეთა სამინისტროების, საქართველოს სახელმწიფო უსაფრთხოების სამსახურის, საქართველოს დაზვერვის სამსახურისა და საქართველოს პროკურატურის </a:t>
            </a:r>
            <a:r>
              <a:rPr lang="ka-GE" sz="1600" dirty="0" smtClean="0"/>
              <a:t>წარმომადგენლებზე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787" y="2111256"/>
            <a:ext cx="3602514" cy="270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9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77440" y="357173"/>
            <a:ext cx="8180832" cy="752299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თავდაცვისა </a:t>
            </a:r>
            <a:r>
              <a:rPr lang="ka-GE" sz="2400" b="1" dirty="0"/>
              <a:t>და უსაფრთხოების სფეროსთან დაკავშირებული საჯარო შესყიდვები</a:t>
            </a:r>
            <a:endParaRPr lang="en-US" sz="24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1083" y="1711706"/>
            <a:ext cx="7799061" cy="14186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ka-GE" sz="1600" dirty="0" smtClean="0"/>
              <a:t>აღნიშნულ თავში მოქცეული დებულებები ძირითადად </a:t>
            </a:r>
            <a:r>
              <a:rPr lang="ka-GE" sz="1600" dirty="0"/>
              <a:t>ეფუძნება 2009/81/EC დირექტივის დებულებებს, ეროვნული კანონმდებლობის თავისებურებებისა და საქართველოს მთავრობის 2019 წლის 12 თებერვლის №222 განკარგულებით შექმნილი უწყებათაშორისი კომისიის ფარგლებში გამოთქმული შენიშვნებისა და რეკომენდაციების გათვალისწინებით. 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320811" y="3732578"/>
            <a:ext cx="11615157" cy="292425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ka-GE" sz="1600" b="1" dirty="0">
                <a:solidFill>
                  <a:schemeClr val="tx1"/>
                </a:solidFill>
              </a:rPr>
              <a:t>თავდაცვისა და უსაფრთხოების სფეროსთან დაკავშირებული საჯარო </a:t>
            </a:r>
            <a:r>
              <a:rPr lang="ka-GE" sz="1600" b="1" dirty="0" smtClean="0">
                <a:solidFill>
                  <a:schemeClr val="tx1"/>
                </a:solidFill>
              </a:rPr>
              <a:t>შესყიდვების თავისებურებები:</a:t>
            </a:r>
          </a:p>
          <a:p>
            <a:pPr lvl="0" algn="just"/>
            <a:endParaRPr lang="ka-GE" sz="1600" b="1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დამატებითი გამონაკლისები კანონის მოქმედების სფეროდან;</a:t>
            </a:r>
          </a:p>
          <a:p>
            <a:pPr lvl="0" algn="just"/>
            <a:endParaRPr lang="ka-GE" sz="16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წინასწარი გამოქვეყნების გარეშე მოლაპარაკების პროცედურის გამოყენების დამატებითი საფუძველი;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დისკვალიფიკაციის დამატებითი საფუძველი;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უცხო ქვეყნის ეკონომიკური ოპერატორების მონაწილეობის აკრძალვის შესაძლებლობა საქართველოს მთავრობის დადგენილებით.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640" y="1473832"/>
            <a:ext cx="3901440" cy="211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05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49995" y="1464722"/>
            <a:ext cx="7533306" cy="188036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 smtClean="0"/>
              <a:t>კანონპროექტის მიზანი </a:t>
            </a:r>
            <a:r>
              <a:rPr lang="ka-GE" dirty="0"/>
              <a:t>–</a:t>
            </a:r>
            <a:r>
              <a:rPr lang="ka-GE" dirty="0" smtClean="0"/>
              <a:t> მდგრადი განვითარებისთვის ხელის შეწყობა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ka-GE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/>
              <a:t>კანონპროექტის პრინციპი </a:t>
            </a:r>
            <a:r>
              <a:rPr lang="ka-GE" dirty="0" smtClean="0"/>
              <a:t>– საჯარო </a:t>
            </a:r>
            <a:r>
              <a:rPr lang="ka-GE" dirty="0"/>
              <a:t>შესყიდვის განხორციელებისას მდგრადი განვითარების მიზნის </a:t>
            </a:r>
            <a:r>
              <a:rPr lang="ka-GE" dirty="0" smtClean="0"/>
              <a:t>მიღწევა</a:t>
            </a:r>
            <a:endParaRPr lang="ka-GE" dirty="0"/>
          </a:p>
        </p:txBody>
      </p:sp>
      <p:sp>
        <p:nvSpPr>
          <p:cNvPr id="5" name="Rounded Rectangle 4"/>
          <p:cNvSpPr/>
          <p:nvPr/>
        </p:nvSpPr>
        <p:spPr>
          <a:xfrm>
            <a:off x="649995" y="3796496"/>
            <a:ext cx="11081422" cy="13420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/>
                </a:solidFill>
              </a:rPr>
              <a:t>სასიცოცხლო </a:t>
            </a:r>
            <a:r>
              <a:rPr lang="ka-GE" dirty="0">
                <a:solidFill>
                  <a:schemeClr val="tx1"/>
                </a:solidFill>
              </a:rPr>
              <a:t>ციკლისა და სასიცოცხლო ციკლის დანახარჯის </a:t>
            </a:r>
            <a:r>
              <a:rPr lang="ka-GE" dirty="0" smtClean="0">
                <a:solidFill>
                  <a:schemeClr val="tx1"/>
                </a:solidFill>
              </a:rPr>
              <a:t>ცნება;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ka-GE" dirty="0">
              <a:solidFill>
                <a:schemeClr val="tx1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/>
                </a:solidFill>
              </a:rPr>
              <a:t>საუკეთესო წინადადების გამოვლენის კრიტერიუმი – სასიცოცხლო ციკლის დანახარჯი;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8855" y="5604476"/>
            <a:ext cx="10982562" cy="8518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a-GE" dirty="0">
                <a:solidFill>
                  <a:schemeClr val="tx1"/>
                </a:solidFill>
              </a:rPr>
              <a:t>საქართველოს მთავრობის </a:t>
            </a:r>
            <a:r>
              <a:rPr lang="ka-GE" dirty="0" smtClean="0">
                <a:solidFill>
                  <a:schemeClr val="tx1"/>
                </a:solidFill>
              </a:rPr>
              <a:t>დადგენილებით განისაზღვრება </a:t>
            </a:r>
            <a:r>
              <a:rPr lang="ka-GE" dirty="0" smtClean="0"/>
              <a:t>CPV </a:t>
            </a:r>
            <a:r>
              <a:rPr lang="ka-GE" dirty="0"/>
              <a:t>კოდები, რომლის შესყიდვისას სავალდებულო იქნება მდგრადი განვითარების მახასიათებლების </a:t>
            </a:r>
            <a:r>
              <a:rPr lang="ka-GE" dirty="0" smtClean="0"/>
              <a:t>გათვალისწინება</a:t>
            </a:r>
            <a:r>
              <a:rPr lang="ka-GE" dirty="0"/>
              <a:t>.</a:t>
            </a:r>
            <a:endParaRPr lang="ka-GE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00290" y="358856"/>
            <a:ext cx="8180832" cy="752299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მდგრადი საჯარო შესყიდვა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878" y="1464722"/>
            <a:ext cx="2059895" cy="167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80252" y="334106"/>
            <a:ext cx="6831496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შავი სია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424253" y="2008909"/>
            <a:ext cx="11422307" cy="29596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dirty="0">
                <a:solidFill>
                  <a:schemeClr val="tx1"/>
                </a:solidFill>
              </a:rPr>
              <a:t>ეკონომიკური ოპერატორი შავ სიაში დარეგისტრირდება:</a:t>
            </a:r>
          </a:p>
          <a:p>
            <a:pPr algn="just"/>
            <a:endParaRPr lang="ka-GE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>
                <a:solidFill>
                  <a:schemeClr val="tx1"/>
                </a:solidFill>
              </a:rPr>
              <a:t> 3 წლის ვადით – ზოგიერთი დანაშაულების ჩადენის გამო (ქრთამის აღება, ტერორიზმი, ადამიანით ვაჭრობა და სხვა);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>
                <a:solidFill>
                  <a:schemeClr val="tx1"/>
                </a:solidFill>
              </a:rPr>
              <a:t>2 წლის ვადით – შრომითი უფლებების, კონკურენციის დარღვევის და არაკეთილსინდისიერი ქმედების ჩადების გამო;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>
                <a:solidFill>
                  <a:schemeClr val="tx1"/>
                </a:solidFill>
              </a:rPr>
              <a:t>1 წლის ვადით – ხელშეკრულების </a:t>
            </a:r>
            <a:r>
              <a:rPr lang="ka-GE" dirty="0" err="1">
                <a:solidFill>
                  <a:schemeClr val="tx1"/>
                </a:solidFill>
              </a:rPr>
              <a:t>არაჯეროვნად</a:t>
            </a:r>
            <a:r>
              <a:rPr lang="ka-GE" dirty="0">
                <a:solidFill>
                  <a:schemeClr val="tx1"/>
                </a:solidFill>
              </a:rPr>
              <a:t> შესრულების გამო.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4253" y="5620512"/>
            <a:ext cx="11425018" cy="64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ka-GE" dirty="0">
                <a:ea typeface="Calibri" panose="020F0502020204030204" pitchFamily="34" charset="0"/>
                <a:cs typeface="Times New Roman" panose="02020603050405020304" pitchFamily="18" charset="0"/>
              </a:rPr>
              <a:t>კანონპროექტით გათვალისწინებულ შემთხვევებში შესაძლებელი იქნება ეკონომიკური ოპერატორის შავი სიიდან ვადაზე ადრე </a:t>
            </a:r>
            <a:r>
              <a:rPr lang="ka-GE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ამოღება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80818" y="1134206"/>
            <a:ext cx="11425018" cy="5487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შავ სიაში რეგისტრაციის საფუძვლები განისაზღვრება კანონით</a:t>
            </a:r>
            <a:endParaRPr lang="ka-G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692" y="211504"/>
            <a:ext cx="4025179" cy="9093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9" t="37960" r="55107"/>
          <a:stretch/>
        </p:blipFill>
        <p:spPr>
          <a:xfrm>
            <a:off x="5413967" y="2201277"/>
            <a:ext cx="1050202" cy="275107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0" y="1317861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/>
              <a:t>გმადლობთ ყურადღებისთვის!</a:t>
            </a:r>
            <a:endParaRPr lang="ka-GE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977353"/>
            <a:ext cx="12192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latin typeface="+mj-lt"/>
              </a:rPr>
              <a:t>სახელმწიფო შესყიდვების სააგენტო</a:t>
            </a:r>
          </a:p>
          <a:p>
            <a:pPr algn="ctr"/>
            <a:r>
              <a:rPr lang="ka-GE" sz="1400" dirty="0" smtClean="0">
                <a:latin typeface="+mj-lt"/>
              </a:rPr>
              <a:t>მის.: ქ. თბილისი 0113, რიჩარდ </a:t>
            </a:r>
            <a:r>
              <a:rPr lang="ka-GE" sz="1400" dirty="0" err="1" smtClean="0">
                <a:latin typeface="+mj-lt"/>
              </a:rPr>
              <a:t>ჰოლბრუკის</a:t>
            </a:r>
            <a:r>
              <a:rPr lang="ka-GE" sz="1400" dirty="0" smtClean="0">
                <a:latin typeface="+mj-lt"/>
              </a:rPr>
              <a:t> ქ. №8</a:t>
            </a:r>
          </a:p>
          <a:p>
            <a:pPr algn="ctr"/>
            <a:r>
              <a:rPr lang="ka-GE" sz="1400" dirty="0">
                <a:latin typeface="+mj-lt"/>
              </a:rPr>
              <a:t>ცხელი ხაზი: 2 48 48 </a:t>
            </a:r>
            <a:r>
              <a:rPr lang="ka-GE" sz="1400" dirty="0" smtClean="0">
                <a:latin typeface="+mj-lt"/>
              </a:rPr>
              <a:t>22</a:t>
            </a:r>
          </a:p>
          <a:p>
            <a:pPr algn="ctr"/>
            <a:r>
              <a:rPr lang="ka-GE" sz="1400" dirty="0" smtClean="0">
                <a:latin typeface="+mj-lt"/>
              </a:rPr>
              <a:t>ელ. ფოსტა: </a:t>
            </a:r>
            <a:r>
              <a:rPr lang="en-US" sz="1400" dirty="0" smtClean="0">
                <a:solidFill>
                  <a:srgbClr val="FF0000"/>
                </a:solidFill>
                <a:latin typeface="+mj-lt"/>
                <a:hlinkClick r:id="rId5"/>
              </a:rPr>
              <a:t>info@procurement.gov.ge</a:t>
            </a:r>
            <a:endParaRPr lang="en-US" sz="1400" dirty="0" smtClean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ka-GE" sz="1400" dirty="0" smtClean="0">
                <a:latin typeface="+mj-lt"/>
              </a:rPr>
              <a:t>ვებგვერდი: </a:t>
            </a:r>
            <a:r>
              <a:rPr lang="en-US" sz="1400" dirty="0" smtClean="0">
                <a:latin typeface="+mj-lt"/>
                <a:hlinkClick r:id="rId6"/>
              </a:rPr>
              <a:t>www.procurement.gov.ge</a:t>
            </a:r>
            <a:endParaRPr lang="ka-GE" sz="1400" dirty="0">
              <a:latin typeface="+mj-lt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86" y="1848001"/>
            <a:ext cx="1103426" cy="110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34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80252" y="92768"/>
            <a:ext cx="6831496" cy="404191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dk1">
                  <a:tint val="90000"/>
                  <a:shade val="100000"/>
                  <a:satMod val="150000"/>
                  <a:lumMod val="10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შემსყიდველი ორგანიზაცია</a:t>
            </a:r>
            <a:endParaRPr lang="en-US" sz="2400" b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217807"/>
              </p:ext>
            </p:extLst>
          </p:nvPr>
        </p:nvGraphicFramePr>
        <p:xfrm>
          <a:off x="980501" y="683046"/>
          <a:ext cx="10234669" cy="5455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 rot="7113246">
            <a:off x="1329430" y="3290716"/>
            <a:ext cx="713466" cy="4451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75422" y="3933021"/>
            <a:ext cx="3910988" cy="2740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შემსყიდველი ორგანიზაციის </a:t>
            </a:r>
            <a:r>
              <a:rPr lang="ka-GE" sz="1400" dirty="0" smtClean="0"/>
              <a:t>მიერ</a:t>
            </a:r>
            <a:r>
              <a:rPr lang="en-US" sz="1400" dirty="0" smtClean="0"/>
              <a:t> </a:t>
            </a:r>
            <a:r>
              <a:rPr lang="ka-GE" sz="1400" dirty="0" smtClean="0"/>
              <a:t>დაფუძნებულია/შექმნილია </a:t>
            </a:r>
            <a:r>
              <a:rPr lang="ka-GE" sz="1400" dirty="0"/>
              <a:t>საჯარო მიზნის მისაღწევად და არ გააჩნია კომერციული ხასიათი</a:t>
            </a:r>
            <a:endParaRPr lang="en-US" sz="1400" b="1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იღებს დაფინანსების ნახევარზე მეტს ბიუჯეტიდან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ექვემდებარება შემსყიდველი ორგანიზაციის </a:t>
            </a:r>
            <a:r>
              <a:rPr lang="ka-GE" sz="1400" dirty="0" smtClean="0"/>
              <a:t>კონტროლს</a:t>
            </a:r>
            <a:endParaRPr lang="en-US" sz="14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მმართველი ორგანოს ან სამეთვალყურეო საბჭოს წევრების ნახევარზე მეტს ნიშნავს შემსყიდველი ორგანიზაცია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989764" y="4836404"/>
            <a:ext cx="2787787" cy="14041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400" b="1" dirty="0" smtClean="0">
                <a:solidFill>
                  <a:schemeClr val="accent1"/>
                </a:solidFill>
              </a:rPr>
              <a:t>შემსყიდველ ორგანიზაციას არ წარმოადგენს: 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400" dirty="0" smtClean="0">
                <a:solidFill>
                  <a:schemeClr val="accent1"/>
                </a:solidFill>
              </a:rPr>
              <a:t>პოლიტიკური პარტია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400" dirty="0" smtClean="0">
                <a:solidFill>
                  <a:schemeClr val="accent1"/>
                </a:solidFill>
              </a:rPr>
              <a:t>პროფესიული კავშირი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400" dirty="0" smtClean="0">
                <a:solidFill>
                  <a:schemeClr val="accent1"/>
                </a:solidFill>
              </a:rPr>
              <a:t>რელიგიური ორგანიზაცია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82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96295" y="0"/>
            <a:ext cx="6831496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საჯარო შესყიდვის პროცედურები</a:t>
            </a:r>
            <a:endParaRPr lang="en-US" sz="24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78323" y="1894956"/>
            <a:ext cx="5733720" cy="3796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ღია </a:t>
            </a:r>
            <a:r>
              <a:rPr lang="ka-GE" sz="1600" dirty="0"/>
              <a:t>პროცედურა;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შეზღუდული </a:t>
            </a:r>
            <a:r>
              <a:rPr lang="ka-GE" sz="1600" dirty="0"/>
              <a:t>პროცედურა;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კონკურენტული </a:t>
            </a:r>
            <a:r>
              <a:rPr lang="ka-GE" sz="1600" dirty="0"/>
              <a:t>დიალოგი;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ინოვაციური </a:t>
            </a:r>
            <a:r>
              <a:rPr lang="ka-GE" sz="1600" dirty="0"/>
              <a:t>პარტნიორობა;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კონკურსი</a:t>
            </a:r>
            <a:r>
              <a:rPr lang="ka-GE" sz="1600" dirty="0"/>
              <a:t>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წინასწარი </a:t>
            </a:r>
            <a:r>
              <a:rPr lang="ka-GE" sz="1600" dirty="0"/>
              <a:t>გამოქვეყნებით მოლაპარაკების პროცედურა;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წინასწარი </a:t>
            </a:r>
            <a:r>
              <a:rPr lang="ka-GE" sz="1600" dirty="0"/>
              <a:t>გამოქვეყნების გარეშე მოლაპარაკების </a:t>
            </a:r>
            <a:r>
              <a:rPr lang="ka-GE" sz="1600" dirty="0" smtClean="0"/>
              <a:t>პროცედურა </a:t>
            </a:r>
            <a:r>
              <a:rPr lang="ka-GE" sz="1600" b="1" dirty="0" smtClean="0"/>
              <a:t>(მოქმედი გამარტივებული შესყიდვის ანალოგი);</a:t>
            </a:r>
            <a:endParaRPr lang="en-US" sz="16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საჯარო </a:t>
            </a:r>
            <a:r>
              <a:rPr lang="ka-GE" sz="1600" dirty="0"/>
              <a:t>შესყიდვის პროცედურები სოციალურ და სხვა სპეციფიკურ სფეროში მომსახურების შესყიდვის მიზნით</a:t>
            </a:r>
            <a:r>
              <a:rPr lang="ka-GE" sz="1600" dirty="0" smtClean="0"/>
              <a:t>.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1326431" y="846010"/>
            <a:ext cx="9825963" cy="66592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2000" b="1" dirty="0"/>
              <a:t>დირექტივის შესაბამისად ინერგება საჯარო შესყიდვის ახალი </a:t>
            </a:r>
            <a:r>
              <a:rPr lang="ka-GE" sz="2000" b="1" dirty="0" smtClean="0"/>
              <a:t>პროცედურები</a:t>
            </a:r>
            <a:endParaRPr lang="ka-GE" sz="2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367394" y="5680329"/>
            <a:ext cx="5724022" cy="10607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 smtClean="0"/>
              <a:t>საჯარო </a:t>
            </a:r>
            <a:r>
              <a:rPr lang="ka-GE" sz="1600" dirty="0" smtClean="0">
                <a:solidFill>
                  <a:schemeClr val="tx1"/>
                </a:solidFill>
              </a:rPr>
              <a:t>შესყიდვის ზოგიერთ პროცედურაში ინერგება მოლაპარაკების/დიალოგის კომპონენტი.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778" y="1894956"/>
            <a:ext cx="5275254" cy="342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563851" y="278830"/>
            <a:ext cx="9064298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შესყიდვის დოკუმენტაციის მომზადება/შერჩევა-შეფასება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78647" y="1968677"/>
            <a:ext cx="3033646" cy="565203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შესყიდვის ობიექტის სპეციფიკაციებს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5400000">
            <a:off x="1520004" y="2932628"/>
            <a:ext cx="492401" cy="4846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88582" y="1969604"/>
            <a:ext cx="2981702" cy="5642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ეკონომიკური ოპერატორის შერჩევის </a:t>
            </a:r>
            <a:r>
              <a:rPr lang="ka-GE" sz="1600" dirty="0" smtClean="0">
                <a:solidFill>
                  <a:schemeClr val="tx1"/>
                </a:solidFill>
              </a:rPr>
              <a:t>კრიტერიუმებს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680252" y="959697"/>
            <a:ext cx="7485874" cy="61411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chemeClr val="tx1"/>
                </a:solidFill>
              </a:rPr>
              <a:t>შემსყიდველი ორგანიზაცია შესყიდვის პირობებში </a:t>
            </a:r>
            <a:r>
              <a:rPr lang="ka-GE" dirty="0" smtClean="0">
                <a:solidFill>
                  <a:schemeClr val="tx1"/>
                </a:solidFill>
              </a:rPr>
              <a:t>განსაზღვრავს: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346573" y="1968678"/>
            <a:ext cx="3199104" cy="56520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საუკეთესო წინადადების გამოვლენის </a:t>
            </a:r>
            <a:r>
              <a:rPr lang="ka-GE" sz="1600" dirty="0" smtClean="0">
                <a:solidFill>
                  <a:schemeClr val="tx1"/>
                </a:solidFill>
              </a:rPr>
              <a:t>კრიტერიუმებს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02216" y="3816008"/>
            <a:ext cx="3612610" cy="15212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სპეციფიკაციები აღწერს </a:t>
            </a:r>
            <a:r>
              <a:rPr lang="ka-GE" sz="1600" dirty="0">
                <a:solidFill>
                  <a:schemeClr val="tx1"/>
                </a:solidFill>
              </a:rPr>
              <a:t>შესასყიდი საქონლის, სამუშაოს ან მომსახურების </a:t>
            </a:r>
            <a:r>
              <a:rPr lang="ka-GE" sz="1600" dirty="0" smtClean="0">
                <a:solidFill>
                  <a:schemeClr val="tx1"/>
                </a:solidFill>
              </a:rPr>
              <a:t>მახასიათებლებს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332129" y="3421145"/>
            <a:ext cx="3419764" cy="33436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შერჩევის კრიტერიუმები შეიძლება </a:t>
            </a:r>
            <a:r>
              <a:rPr lang="ka-GE" sz="1600" dirty="0">
                <a:solidFill>
                  <a:schemeClr val="tx1"/>
                </a:solidFill>
              </a:rPr>
              <a:t>ეხებოდეს </a:t>
            </a:r>
            <a:r>
              <a:rPr lang="ka-GE" sz="1600" dirty="0" smtClean="0">
                <a:solidFill>
                  <a:schemeClr val="tx1"/>
                </a:solidFill>
              </a:rPr>
              <a:t>ეკონომიკური ოპერატორის:</a:t>
            </a:r>
          </a:p>
          <a:p>
            <a:pPr algn="just"/>
            <a:endParaRPr lang="ka-GE" sz="16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პროფესიულ </a:t>
            </a:r>
            <a:r>
              <a:rPr lang="ka-GE" sz="1600" dirty="0">
                <a:solidFill>
                  <a:schemeClr val="tx1"/>
                </a:solidFill>
              </a:rPr>
              <a:t>საქმიანობასთან </a:t>
            </a:r>
            <a:r>
              <a:rPr lang="ka-GE" sz="1600" dirty="0" smtClean="0">
                <a:solidFill>
                  <a:schemeClr val="tx1"/>
                </a:solidFill>
              </a:rPr>
              <a:t>შესაბამისობას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ეკონომიკურ </a:t>
            </a:r>
            <a:r>
              <a:rPr lang="ka-GE" sz="1600" dirty="0">
                <a:solidFill>
                  <a:schemeClr val="tx1"/>
                </a:solidFill>
              </a:rPr>
              <a:t>და ფინანსურ </a:t>
            </a:r>
            <a:r>
              <a:rPr lang="ka-GE" sz="1600" dirty="0" smtClean="0">
                <a:solidFill>
                  <a:schemeClr val="tx1"/>
                </a:solidFill>
              </a:rPr>
              <a:t>მდგომარეობას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ტექნიკურ </a:t>
            </a:r>
            <a:r>
              <a:rPr lang="ka-GE" sz="1600" dirty="0">
                <a:solidFill>
                  <a:schemeClr val="tx1"/>
                </a:solidFill>
              </a:rPr>
              <a:t>და პროფესიულ </a:t>
            </a:r>
            <a:r>
              <a:rPr lang="ka-GE" sz="1600" dirty="0" smtClean="0">
                <a:solidFill>
                  <a:schemeClr val="tx1"/>
                </a:solidFill>
              </a:rPr>
              <a:t>შესაბამისობას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413174" y="3421145"/>
            <a:ext cx="3505903" cy="29416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საუკეთესო </a:t>
            </a:r>
            <a:r>
              <a:rPr lang="ka-GE" sz="1600" dirty="0">
                <a:solidFill>
                  <a:schemeClr val="tx1"/>
                </a:solidFill>
              </a:rPr>
              <a:t>წინადადების გამოვლენის კრიტერიუმები შეიძლება </a:t>
            </a:r>
            <a:r>
              <a:rPr lang="ka-GE" sz="1600" dirty="0" smtClean="0">
                <a:solidFill>
                  <a:schemeClr val="tx1"/>
                </a:solidFill>
              </a:rPr>
              <a:t>დაეფუძნოს:</a:t>
            </a:r>
          </a:p>
          <a:p>
            <a:pPr algn="just"/>
            <a:endParaRPr lang="ka-GE" sz="1600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chemeClr val="tx1"/>
                </a:solidFill>
              </a:rPr>
              <a:t> დაბალ </a:t>
            </a:r>
            <a:r>
              <a:rPr lang="ka-GE" sz="1600" dirty="0" smtClean="0">
                <a:solidFill>
                  <a:schemeClr val="tx1"/>
                </a:solidFill>
              </a:rPr>
              <a:t>ფასს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chemeClr val="tx1"/>
                </a:solidFill>
              </a:rPr>
              <a:t> </a:t>
            </a:r>
            <a:r>
              <a:rPr lang="ka-GE" sz="1600" dirty="0" smtClean="0">
                <a:solidFill>
                  <a:schemeClr val="tx1"/>
                </a:solidFill>
              </a:rPr>
              <a:t>ეკონომიკურ ეფექტიანობას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chemeClr val="tx1"/>
                </a:solidFill>
              </a:rPr>
              <a:t>ფასისა და ხარისხის საუკეთესო </a:t>
            </a:r>
            <a:r>
              <a:rPr lang="ka-GE" sz="1600" dirty="0" smtClean="0">
                <a:solidFill>
                  <a:schemeClr val="tx1"/>
                </a:solidFill>
              </a:rPr>
              <a:t>თანაფარდობას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5663747" y="2886963"/>
            <a:ext cx="492401" cy="4846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5400000">
            <a:off x="9866792" y="2863356"/>
            <a:ext cx="492401" cy="4846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3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509312" y="149331"/>
            <a:ext cx="9347741" cy="793760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წინასწარი გამოქვეყნების გარეშე მოლაპარაკების პროცედურის მონეტარული ზღვრები</a:t>
            </a:r>
          </a:p>
          <a:p>
            <a:pPr algn="ctr"/>
            <a:r>
              <a:rPr lang="ka-GE" b="1" dirty="0"/>
              <a:t>(</a:t>
            </a:r>
            <a:r>
              <a:rPr lang="ka-GE" b="1" dirty="0" err="1" smtClean="0"/>
              <a:t>ე.წ</a:t>
            </a:r>
            <a:r>
              <a:rPr lang="ka-GE" b="1" dirty="0" smtClean="0"/>
              <a:t>. პირდაპირი შესყიდვა)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547150" y="1104914"/>
            <a:ext cx="11196829" cy="92812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 smtClean="0"/>
              <a:t>გაზრდილი </a:t>
            </a:r>
            <a:r>
              <a:rPr lang="ka-GE" sz="1600" dirty="0"/>
              <a:t>და ამავდროულად, დიფერენცირებულია </a:t>
            </a:r>
            <a:r>
              <a:rPr lang="ka-GE" sz="1600" dirty="0" smtClean="0"/>
              <a:t>წინასწარი გამოქვეყნების გარეშე მოლაპარაკების პროცედურის გამოყენების მონეტარული ზღვრები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62707" y="4654054"/>
            <a:ext cx="11281272" cy="11846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/>
              <a:t>საქართველოს დიპლომატიური წარმომადგენლობისა და საკონსულო </a:t>
            </a:r>
            <a:r>
              <a:rPr lang="ka-GE" sz="1600" dirty="0" smtClean="0"/>
              <a:t>დაწესებულებისთვის არსებული მონეტარული </a:t>
            </a:r>
            <a:r>
              <a:rPr lang="ka-GE" sz="1600" dirty="0"/>
              <a:t>ზღვარი –</a:t>
            </a:r>
            <a:r>
              <a:rPr lang="ka-GE" sz="1600" b="1" dirty="0"/>
              <a:t> 50 000 ლარი, იზრდება ევროკავშირის მონეტარულ ზღვრებამდე.</a:t>
            </a:r>
            <a:r>
              <a:rPr lang="ka-GE" sz="1600" dirty="0"/>
              <a:t>  </a:t>
            </a:r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ორგანიზაციის მიერ საზღვარგარეთ დაფუძნებული ფილიალი/წარმომადგენლობა/შვილობილი კომპანია </a:t>
            </a:r>
            <a:r>
              <a:rPr lang="ka-GE" sz="1600" dirty="0" smtClean="0"/>
              <a:t>ასევე ისარგებლებს აღნიშნული </a:t>
            </a:r>
            <a:r>
              <a:rPr lang="ka-GE" sz="1600" dirty="0"/>
              <a:t>მონეტარული ზღვრით. 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547151" y="6150943"/>
            <a:ext cx="11196829" cy="5618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/>
              <a:t>მხედველობაში მიიღება ერთი დაფინანსების წყაროდან შესასყიდი შესყიდვის ერთგვაროვანი </a:t>
            </a:r>
            <a:r>
              <a:rPr lang="ka-GE" sz="1600" dirty="0" smtClean="0"/>
              <a:t>ობიექტები</a:t>
            </a:r>
            <a:endParaRPr lang="ka-GE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79" y="2194858"/>
            <a:ext cx="4830593" cy="214693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24143363"/>
              </p:ext>
            </p:extLst>
          </p:nvPr>
        </p:nvGraphicFramePr>
        <p:xfrm>
          <a:off x="547150" y="2194858"/>
          <a:ext cx="6437544" cy="1858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6991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66768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შესყიდვების კომიტეტი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284967" y="2401669"/>
            <a:ext cx="6472746" cy="528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 smtClean="0"/>
              <a:t>დაუშვებელია </a:t>
            </a:r>
            <a:r>
              <a:rPr lang="ka-GE" sz="1600" b="1" dirty="0"/>
              <a:t>საჯარო შესყიდვის ჩატარება კომიტეტის </a:t>
            </a:r>
            <a:r>
              <a:rPr lang="ka-GE" sz="1600" b="1" dirty="0" smtClean="0"/>
              <a:t>გარეშე თუ: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49381" y="5965677"/>
            <a:ext cx="11814088" cy="6028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/>
              <a:t>კომიტეტის წევრთა რაოდენობა უნდა იყოს კენტი და განისაზღვროს არანაკლებ 3 და არაუმეტეს 9 </a:t>
            </a:r>
            <a:r>
              <a:rPr lang="ka-GE" sz="1600" dirty="0" smtClean="0"/>
              <a:t>წევრით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9381" y="1008043"/>
            <a:ext cx="11814088" cy="9805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ორგანიზაციის ხელმძღვანელის გადაწყვეტილებით, შესყიდვის ობიექტის თავისებურების გათვალისწინებით, საჯარო შესყიდვა შესაძლებელია ჩატარდეს, როგორც შესყიდვების კომიტეტის მიერ, ასევე, შესყიდვების კომიტეტის </a:t>
            </a:r>
            <a:r>
              <a:rPr lang="ka-GE" sz="1600" dirty="0" smtClean="0"/>
              <a:t>გარეშე</a:t>
            </a:r>
            <a:endParaRPr lang="ka-GE" sz="1600" dirty="0"/>
          </a:p>
        </p:txBody>
      </p:sp>
      <p:sp>
        <p:nvSpPr>
          <p:cNvPr id="2" name="Oval 1"/>
          <p:cNvSpPr/>
          <p:nvPr/>
        </p:nvSpPr>
        <p:spPr>
          <a:xfrm>
            <a:off x="188957" y="3590007"/>
            <a:ext cx="4395730" cy="14046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/>
              <a:t>საქონლის ან/და მომსახურების სავარაუდო ღირებულება შეადგენს ან აღემატება 100 000 ლარს</a:t>
            </a:r>
          </a:p>
        </p:txBody>
      </p:sp>
      <p:sp>
        <p:nvSpPr>
          <p:cNvPr id="3" name="Oval 2"/>
          <p:cNvSpPr/>
          <p:nvPr/>
        </p:nvSpPr>
        <p:spPr>
          <a:xfrm>
            <a:off x="5040153" y="4201708"/>
            <a:ext cx="2919800" cy="947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/>
              <a:t>შესყიდვის ობიექტია სამუშაო</a:t>
            </a:r>
          </a:p>
        </p:txBody>
      </p:sp>
      <p:sp>
        <p:nvSpPr>
          <p:cNvPr id="4" name="Down Arrow 3"/>
          <p:cNvSpPr/>
          <p:nvPr/>
        </p:nvSpPr>
        <p:spPr>
          <a:xfrm rot="1890446">
            <a:off x="3446498" y="2977331"/>
            <a:ext cx="309447" cy="576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9799504">
            <a:off x="5704900" y="3263870"/>
            <a:ext cx="324974" cy="702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5419" y="2104222"/>
            <a:ext cx="3648050" cy="332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27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11518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შესყიდვების კომიტეტი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27584" y="4861289"/>
            <a:ext cx="3400874" cy="8482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თუ </a:t>
            </a:r>
            <a:r>
              <a:rPr lang="ka-GE" sz="1600" b="1" dirty="0" smtClean="0"/>
              <a:t>საჯარო </a:t>
            </a:r>
            <a:r>
              <a:rPr lang="ka-GE" sz="1600" b="1" dirty="0"/>
              <a:t>შესყიდვა არ ტარდება შესყიდვების კომიტეტის </a:t>
            </a:r>
            <a:r>
              <a:rPr lang="ka-GE" sz="1600" b="1" dirty="0" smtClean="0"/>
              <a:t>მიერ</a:t>
            </a:r>
            <a:r>
              <a:rPr lang="ka-GE" sz="1600" b="1" dirty="0"/>
              <a:t>:</a:t>
            </a:r>
            <a:endParaRPr lang="ka-GE" sz="1600" b="1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256726" y="859316"/>
            <a:ext cx="6772036" cy="29745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შესყიდვების კომიტეტის შემადგენლობაში შესაძლებელია შევიდეს:</a:t>
            </a:r>
          </a:p>
          <a:p>
            <a:pPr algn="just"/>
            <a:endParaRPr lang="ka-GE" sz="1600" b="1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/>
              <a:t> შემსყიდველი ორგანიზაციის ხელმძღვანელი, მისი </a:t>
            </a:r>
            <a:r>
              <a:rPr lang="ka-GE" sz="1600" dirty="0" smtClean="0"/>
              <a:t>მოადგილე</a:t>
            </a:r>
            <a:endParaRPr lang="ka-GE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ka-GE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/>
              <a:t>შემსყიდველი ორგანიზაციის სტრუქტურული ერთეულის ხელმძღვანელი ან/და მისი მოადგილე.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/>
          </a:p>
          <a:p>
            <a:pPr algn="ctr"/>
            <a:endParaRPr lang="ka-GE" sz="1600" dirty="0" smtClean="0"/>
          </a:p>
          <a:p>
            <a:pPr algn="just"/>
            <a:r>
              <a:rPr lang="ka-GE" sz="1600" b="1" dirty="0" smtClean="0"/>
              <a:t>კომიტეტში </a:t>
            </a:r>
            <a:r>
              <a:rPr lang="ka-GE" sz="1600" b="1" dirty="0"/>
              <a:t>შემსყიდველი ორგანიზაციის სხვა თანამშრომლის შეყვანა დასაშვებია იმ შემთხვევაში, თუ </a:t>
            </a:r>
            <a:r>
              <a:rPr lang="ka-GE" sz="1600" b="1" dirty="0" smtClean="0"/>
              <a:t>ზემოაღნიშნულ </a:t>
            </a:r>
            <a:r>
              <a:rPr lang="ka-GE" sz="1600" b="1" dirty="0"/>
              <a:t>პირთა რაოდენობა </a:t>
            </a:r>
            <a:r>
              <a:rPr lang="ka-GE" sz="1600" b="1" dirty="0" smtClean="0"/>
              <a:t>არასაკმარისია</a:t>
            </a:r>
            <a:endParaRPr lang="ka-GE" sz="1600" b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54937608"/>
              </p:ext>
            </p:extLst>
          </p:nvPr>
        </p:nvGraphicFramePr>
        <p:xfrm>
          <a:off x="3915884" y="4219460"/>
          <a:ext cx="7773012" cy="2440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ight Arrow 2"/>
          <p:cNvSpPr/>
          <p:nvPr/>
        </p:nvSpPr>
        <p:spPr>
          <a:xfrm>
            <a:off x="3657600" y="5164309"/>
            <a:ext cx="534930" cy="2422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558" y="905459"/>
            <a:ext cx="3314001" cy="331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2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035587" y="292261"/>
            <a:ext cx="10675344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საჯარო შესყიდვის პროცედურის განხორციელების ვადები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23356" y="1149578"/>
            <a:ext cx="6345202" cy="29522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ka-GE" sz="1600" b="1" dirty="0" smtClean="0">
              <a:latin typeface="+mj-lt"/>
            </a:endParaRPr>
          </a:p>
          <a:p>
            <a:pPr algn="just"/>
            <a:r>
              <a:rPr lang="ka-GE" sz="1600" b="1" dirty="0" smtClean="0">
                <a:latin typeface="+mj-lt"/>
              </a:rPr>
              <a:t>ევროკავშირის ზღვარს ქვემოთ:</a:t>
            </a:r>
          </a:p>
          <a:p>
            <a:pPr algn="just"/>
            <a:endParaRPr lang="ka-GE" sz="1600" b="1" dirty="0" smtClean="0">
              <a:latin typeface="+mj-lt"/>
            </a:endParaRP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საქონელი და მომსახურება </a:t>
            </a:r>
            <a:r>
              <a:rPr lang="ka-GE" sz="1600" dirty="0">
                <a:solidFill>
                  <a:schemeClr val="tx1"/>
                </a:solidFill>
                <a:latin typeface="+mj-lt"/>
              </a:rPr>
              <a:t>&lt; </a:t>
            </a:r>
            <a:r>
              <a:rPr lang="ka-GE" sz="1600" dirty="0" smtClean="0">
                <a:solidFill>
                  <a:schemeClr val="tx1"/>
                </a:solidFill>
                <a:latin typeface="+mj-lt"/>
              </a:rPr>
              <a:t>150 000 ლარი – 7 (5+2) დღე</a:t>
            </a: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საქონელი და მომსახურება ≥ 150 000 ლარი – 10 (7+3) დღე</a:t>
            </a:r>
          </a:p>
          <a:p>
            <a:pPr algn="just"/>
            <a:endParaRPr lang="ka-GE" sz="16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სამუშაო </a:t>
            </a:r>
            <a:r>
              <a:rPr lang="ka-GE" sz="1600" dirty="0">
                <a:solidFill>
                  <a:schemeClr val="tx1"/>
                </a:solidFill>
              </a:rPr>
              <a:t>&lt; </a:t>
            </a:r>
            <a:r>
              <a:rPr lang="ka-GE" sz="1600" dirty="0" smtClean="0">
                <a:solidFill>
                  <a:schemeClr val="tx1"/>
                </a:solidFill>
              </a:rPr>
              <a:t>300 000 ლარი – </a:t>
            </a:r>
            <a:r>
              <a:rPr lang="ka-GE" sz="1600" dirty="0">
                <a:solidFill>
                  <a:schemeClr val="tx1"/>
                </a:solidFill>
              </a:rPr>
              <a:t>10 (</a:t>
            </a:r>
            <a:r>
              <a:rPr lang="ka-GE" sz="1600" dirty="0" smtClean="0">
                <a:solidFill>
                  <a:schemeClr val="tx1"/>
                </a:solidFill>
              </a:rPr>
              <a:t>7+3) დღე</a:t>
            </a: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სამუშაო </a:t>
            </a:r>
            <a:r>
              <a:rPr lang="ka-GE" sz="1600" dirty="0" smtClean="0">
                <a:solidFill>
                  <a:schemeClr val="tx1"/>
                </a:solidFill>
              </a:rPr>
              <a:t>≥ 300 000 ლარი – 20 (15+5) დღე</a:t>
            </a:r>
          </a:p>
          <a:p>
            <a:pPr algn="just"/>
            <a:endParaRPr lang="ka-GE" sz="1600" dirty="0" smtClean="0">
              <a:solidFill>
                <a:schemeClr val="tx1"/>
              </a:solidFill>
            </a:endParaRPr>
          </a:p>
          <a:p>
            <a:pPr algn="just"/>
            <a:r>
              <a:rPr lang="ka-GE" sz="1600" b="1" dirty="0" smtClean="0">
                <a:solidFill>
                  <a:schemeClr val="tx1"/>
                </a:solidFill>
                <a:latin typeface="+mj-lt"/>
              </a:rPr>
              <a:t>ევროკავშირის ზღვარს ზემოთ:</a:t>
            </a:r>
          </a:p>
          <a:p>
            <a:pPr algn="just"/>
            <a:endParaRPr lang="ka-GE" sz="16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შესყიდვა </a:t>
            </a:r>
            <a:r>
              <a:rPr lang="ka-GE" sz="1600" dirty="0">
                <a:solidFill>
                  <a:schemeClr val="tx1"/>
                </a:solidFill>
              </a:rPr>
              <a:t>≥ </a:t>
            </a:r>
            <a:r>
              <a:rPr lang="ka-GE" sz="1600" dirty="0" smtClean="0">
                <a:solidFill>
                  <a:schemeClr val="tx1"/>
                </a:solidFill>
              </a:rPr>
              <a:t>ევროკავშირის ზღვარი – 30 (25+5) დღე.</a:t>
            </a:r>
          </a:p>
          <a:p>
            <a:pPr algn="just"/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31353" y="5574535"/>
            <a:ext cx="11811296" cy="1129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/>
              <a:t>კონკურენტულ დიალოგში ან ინოვაციურ პარტნიორობაში წინადადებების </a:t>
            </a:r>
            <a:r>
              <a:rPr lang="ka-GE" sz="1600" dirty="0" smtClean="0"/>
              <a:t>წარსადგენად/დიალოგში </a:t>
            </a:r>
            <a:r>
              <a:rPr lang="ka-GE" sz="1600" dirty="0"/>
              <a:t>მონაწილეობის მისაღებად მოწვევის გასაცნობად და წინადადებების წარსადგენად, აგრეთვე წინასწარი გამოქვეყნებით მოლაპარაკების პროცედურაში მოლაპარაკებაში მონაწილეობის მისაღებად მოწვევის გასაცნობად ვადები დგინდება სააგენტოს თავმჯდომარის ბრძანებით. </a:t>
            </a:r>
          </a:p>
        </p:txBody>
      </p:sp>
      <p:sp>
        <p:nvSpPr>
          <p:cNvPr id="2" name="Oval 1"/>
          <p:cNvSpPr/>
          <p:nvPr/>
        </p:nvSpPr>
        <p:spPr>
          <a:xfrm>
            <a:off x="716097" y="1806767"/>
            <a:ext cx="2842352" cy="19610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შესყიდვის პირობების </a:t>
            </a:r>
            <a:r>
              <a:rPr lang="ka-GE" dirty="0" smtClean="0"/>
              <a:t>გაცნობა/განაცხადების/წინადადების </a:t>
            </a:r>
            <a:r>
              <a:rPr lang="ka-GE" dirty="0"/>
              <a:t>წარდგენა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4102" y="4539997"/>
            <a:ext cx="11196829" cy="5618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/>
              <a:t>ვადების </a:t>
            </a:r>
            <a:r>
              <a:rPr lang="ka-GE" sz="1600" b="1" dirty="0" smtClean="0"/>
              <a:t>შერჩევა დამოკიდებულია </a:t>
            </a:r>
            <a:r>
              <a:rPr lang="ka-GE" sz="1600" b="1" dirty="0"/>
              <a:t>შესყიდვის სავარაუდო ღირებულებაზე და არა წლის განმავლობაში ერთსა და იმავე დაფინანსების წყაროდან ერთგვაროვანი ობიექტების </a:t>
            </a:r>
            <a:r>
              <a:rPr lang="ka-GE" sz="1600" b="1" dirty="0" smtClean="0"/>
              <a:t>შესყიდვაზე </a:t>
            </a:r>
            <a:endParaRPr lang="ka-GE" sz="1600" b="1" dirty="0"/>
          </a:p>
        </p:txBody>
      </p:sp>
      <p:sp>
        <p:nvSpPr>
          <p:cNvPr id="3" name="Right Arrow 2"/>
          <p:cNvSpPr/>
          <p:nvPr/>
        </p:nvSpPr>
        <p:spPr>
          <a:xfrm>
            <a:off x="3944039" y="27872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311008" y="92768"/>
            <a:ext cx="9342303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საჯარო შესყიდვის პროცედურის განხორციელების ვადები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530520" y="691154"/>
            <a:ext cx="9512130" cy="30361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dirty="0" smtClean="0"/>
              <a:t>PIN-</a:t>
            </a:r>
            <a:r>
              <a:rPr lang="ka-GE" sz="1600" dirty="0" smtClean="0"/>
              <a:t>ის დადგენილი წესითა და ფორმით გამოქვეყნების </a:t>
            </a:r>
            <a:r>
              <a:rPr lang="ka-GE" sz="1600" dirty="0"/>
              <a:t>შემთხვევაში (შესყიდვის გამოცხადებამდე არაუადრეს 12 თვისა და არაუგვიანეს 35 დღის შუალედში</a:t>
            </a:r>
            <a:r>
              <a:rPr lang="ka-GE" sz="1600" dirty="0" smtClean="0"/>
              <a:t>) შესაძლებელია შემცირდეს შესყიდვის პირობების გაცნობის ვადები:</a:t>
            </a:r>
            <a:endParaRPr lang="ka-GE" sz="1600" dirty="0"/>
          </a:p>
          <a:p>
            <a:pPr algn="just"/>
            <a:endParaRPr lang="ka-GE" sz="1600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>
                <a:solidFill>
                  <a:schemeClr val="tx1"/>
                </a:solidFill>
              </a:rPr>
              <a:t>ღია პროცედურაში </a:t>
            </a:r>
            <a:r>
              <a:rPr lang="ka-GE" sz="1600" dirty="0">
                <a:solidFill>
                  <a:schemeClr val="tx1"/>
                </a:solidFill>
              </a:rPr>
              <a:t>- </a:t>
            </a:r>
            <a:r>
              <a:rPr lang="ka-GE" sz="1600" dirty="0" smtClean="0">
                <a:solidFill>
                  <a:schemeClr val="tx1"/>
                </a:solidFill>
              </a:rPr>
              <a:t>არანაკლებ 10 </a:t>
            </a:r>
            <a:r>
              <a:rPr lang="ka-GE" sz="1600" dirty="0">
                <a:solidFill>
                  <a:schemeClr val="tx1"/>
                </a:solidFill>
              </a:rPr>
              <a:t>დღე (ნაცვლად </a:t>
            </a:r>
            <a:r>
              <a:rPr lang="ka-GE" sz="1600" dirty="0" smtClean="0">
                <a:solidFill>
                  <a:schemeClr val="tx1"/>
                </a:solidFill>
              </a:rPr>
              <a:t>25 (ევროკავშირის ზღვარს ზემოთ) </a:t>
            </a:r>
            <a:r>
              <a:rPr lang="ka-GE" sz="1600" dirty="0">
                <a:solidFill>
                  <a:schemeClr val="tx1"/>
                </a:solidFill>
              </a:rPr>
              <a:t>ან 15 </a:t>
            </a:r>
            <a:r>
              <a:rPr lang="ka-GE" sz="1600" dirty="0" smtClean="0">
                <a:solidFill>
                  <a:schemeClr val="tx1"/>
                </a:solidFill>
              </a:rPr>
              <a:t>დღისა (სამუშაოს ღირებულება ≥ 300 </a:t>
            </a:r>
            <a:r>
              <a:rPr lang="ka-GE" sz="1600" dirty="0">
                <a:solidFill>
                  <a:schemeClr val="tx1"/>
                </a:solidFill>
              </a:rPr>
              <a:t>000 </a:t>
            </a:r>
            <a:r>
              <a:rPr lang="ka-GE" sz="1600" dirty="0" smtClean="0">
                <a:solidFill>
                  <a:schemeClr val="tx1"/>
                </a:solidFill>
              </a:rPr>
              <a:t>ლარი));</a:t>
            </a:r>
          </a:p>
          <a:p>
            <a:pPr algn="just"/>
            <a:endParaRPr lang="ka-GE" sz="1600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>
                <a:solidFill>
                  <a:schemeClr val="tx1"/>
                </a:solidFill>
              </a:rPr>
              <a:t>შეზღუდულ პროცედურაში </a:t>
            </a:r>
            <a:r>
              <a:rPr lang="ka-GE" sz="1600" dirty="0">
                <a:solidFill>
                  <a:schemeClr val="tx1"/>
                </a:solidFill>
              </a:rPr>
              <a:t>- არანაკლებ 5 დღე (ნაცვლად </a:t>
            </a:r>
            <a:r>
              <a:rPr lang="ka-GE" sz="1600" dirty="0" smtClean="0">
                <a:solidFill>
                  <a:schemeClr val="tx1"/>
                </a:solidFill>
              </a:rPr>
              <a:t>25 </a:t>
            </a:r>
            <a:r>
              <a:rPr lang="ka-GE" sz="1600" dirty="0">
                <a:solidFill>
                  <a:schemeClr val="tx1"/>
                </a:solidFill>
              </a:rPr>
              <a:t>ევროკავშირის ზღვარს ზემოთ) ან 15 დღისა (სამუშაოს ღირებულება ≥ 300 000 </a:t>
            </a:r>
            <a:r>
              <a:rPr lang="ka-GE" sz="1600" dirty="0" smtClean="0">
                <a:solidFill>
                  <a:schemeClr val="tx1"/>
                </a:solidFill>
              </a:rPr>
              <a:t>ლარი));</a:t>
            </a:r>
            <a:endParaRPr lang="ka-GE" sz="1600" dirty="0">
              <a:solidFill>
                <a:schemeClr val="tx1"/>
              </a:solidFill>
            </a:endParaRPr>
          </a:p>
          <a:p>
            <a:pPr algn="just"/>
            <a:endParaRPr lang="ka-GE" sz="1600" b="1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 smtClean="0">
                <a:solidFill>
                  <a:schemeClr val="tx1"/>
                </a:solidFill>
              </a:rPr>
              <a:t>განაცხადების/წინადადებების </a:t>
            </a:r>
            <a:r>
              <a:rPr lang="ka-GE" sz="1600" b="1" dirty="0">
                <a:solidFill>
                  <a:schemeClr val="tx1"/>
                </a:solidFill>
              </a:rPr>
              <a:t>წარდგენის ვადები არ იცვლება</a:t>
            </a:r>
            <a:r>
              <a:rPr lang="ka-GE" sz="1600" b="1" dirty="0" smtClean="0">
                <a:solidFill>
                  <a:schemeClr val="tx1"/>
                </a:solidFill>
              </a:rPr>
              <a:t>.</a:t>
            </a:r>
            <a:endParaRPr lang="ka-GE" sz="16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530520" y="3921506"/>
            <a:ext cx="9512130" cy="28428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>
                <a:solidFill>
                  <a:schemeClr val="tx1"/>
                </a:solidFill>
              </a:rPr>
              <a:t>საგანგებო </a:t>
            </a:r>
            <a:r>
              <a:rPr lang="ka-GE" sz="1600" dirty="0" smtClean="0">
                <a:solidFill>
                  <a:schemeClr val="tx1"/>
                </a:solidFill>
              </a:rPr>
              <a:t>სიტუაციის არსებობისას, </a:t>
            </a:r>
            <a:r>
              <a:rPr lang="ka-GE" sz="1600" dirty="0">
                <a:solidFill>
                  <a:schemeClr val="tx1"/>
                </a:solidFill>
              </a:rPr>
              <a:t>თუმცა არა იმ მოცულობის/მასშტაბის, რომლის შემთხვევაშიც, შემსყიდველი </a:t>
            </a:r>
            <a:r>
              <a:rPr lang="ka-GE" sz="1600" dirty="0" smtClean="0">
                <a:solidFill>
                  <a:schemeClr val="tx1"/>
                </a:solidFill>
              </a:rPr>
              <a:t>ორგანიზაცია </a:t>
            </a:r>
            <a:r>
              <a:rPr lang="ka-GE" sz="1600" dirty="0">
                <a:solidFill>
                  <a:schemeClr val="tx1"/>
                </a:solidFill>
              </a:rPr>
              <a:t>შეძლებდა წინასწარი გამოქვეყნების გარეშე მოლაპარაკების პროცედურის </a:t>
            </a:r>
            <a:r>
              <a:rPr lang="ka-GE" sz="1600" dirty="0" smtClean="0">
                <a:solidFill>
                  <a:schemeClr val="tx1"/>
                </a:solidFill>
              </a:rPr>
              <a:t>გამოყენებას, ღია პროცედურაში, შეზღუდულ პროცედურასა და კონკურსში განისაზღვრება შემდეგი ვადები: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ka-GE" sz="1600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 smtClean="0"/>
              <a:t>ევროკავშირის </a:t>
            </a:r>
            <a:r>
              <a:rPr lang="ka-GE" sz="1600" b="1" dirty="0"/>
              <a:t>ზღვარს ზემოთ:</a:t>
            </a:r>
            <a:endParaRPr lang="ka-GE" sz="1600" dirty="0"/>
          </a:p>
          <a:p>
            <a:pPr algn="just"/>
            <a:r>
              <a:rPr lang="ka-GE" sz="1600" dirty="0"/>
              <a:t>შესყიდვა ≥ ევროკავშირის ზღვარი – 15 (10+5) </a:t>
            </a:r>
            <a:r>
              <a:rPr lang="ka-GE" sz="1600" dirty="0" smtClean="0"/>
              <a:t>დღე</a:t>
            </a:r>
          </a:p>
          <a:p>
            <a:pPr algn="just"/>
            <a:endParaRPr lang="ka-GE" sz="1600" dirty="0"/>
          </a:p>
          <a:p>
            <a:pPr algn="just"/>
            <a:r>
              <a:rPr lang="ka-GE" sz="1600" b="1" dirty="0"/>
              <a:t>ევროკავშირის ზღვარს ქვემოთ:</a:t>
            </a:r>
          </a:p>
          <a:p>
            <a:pPr algn="just"/>
            <a:r>
              <a:rPr lang="ka-GE" sz="1600" dirty="0"/>
              <a:t>საქონელი და მომსახურება ≥ 150 000 ლარი – 7 (5+2) დღე</a:t>
            </a:r>
          </a:p>
          <a:p>
            <a:pPr algn="just"/>
            <a:r>
              <a:rPr lang="ka-GE" sz="1600" dirty="0"/>
              <a:t>სამუშაო ≥ 300 000 ლარი – 10 (7+3) დღე</a:t>
            </a:r>
          </a:p>
        </p:txBody>
      </p:sp>
      <p:sp>
        <p:nvSpPr>
          <p:cNvPr id="3" name="Oval 2"/>
          <p:cNvSpPr/>
          <p:nvPr/>
        </p:nvSpPr>
        <p:spPr>
          <a:xfrm>
            <a:off x="186162" y="1443735"/>
            <a:ext cx="2211030" cy="13655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/>
              <a:t>წინასწარი საინფორმაციო შეტყობინება (</a:t>
            </a:r>
            <a:r>
              <a:rPr lang="en-US" sz="1600" b="1" dirty="0"/>
              <a:t>PIN)</a:t>
            </a:r>
            <a:endParaRPr lang="ka-GE" sz="1600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72617" y="4682170"/>
            <a:ext cx="2038120" cy="1090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bg1"/>
                </a:solidFill>
              </a:rPr>
              <a:t>საგანგებო სიტუაცია</a:t>
            </a:r>
          </a:p>
        </p:txBody>
      </p:sp>
    </p:spTree>
    <p:extLst>
      <p:ext uri="{BB962C8B-B14F-4D97-AF65-F5344CB8AC3E}">
        <p14:creationId xmlns:p14="http://schemas.microsoft.com/office/powerpoint/2010/main" val="250599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3098</TotalTime>
  <Words>1292</Words>
  <Application>Microsoft Office PowerPoint</Application>
  <PresentationFormat>Widescreen</PresentationFormat>
  <Paragraphs>184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Sylfaen</vt:lpstr>
      <vt:lpstr>Times New Roman</vt:lpstr>
      <vt:lpstr>Tw Cen MT</vt:lpstr>
      <vt:lpstr>Tw Cen MT Condensed</vt:lpstr>
      <vt:lpstr>Wingdings</vt:lpstr>
      <vt:lpstr>Wingdings 3</vt:lpstr>
      <vt:lpstr>Office Theme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Irakli Saakashvili</cp:lastModifiedBy>
  <cp:revision>252</cp:revision>
  <cp:lastPrinted>2022-09-08T10:31:03Z</cp:lastPrinted>
  <dcterms:created xsi:type="dcterms:W3CDTF">2019-07-31T07:18:45Z</dcterms:created>
  <dcterms:modified xsi:type="dcterms:W3CDTF">2026-06-11T10:08:56Z</dcterms:modified>
</cp:coreProperties>
</file>